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Lst>
  <p:notesMasterIdLst>
    <p:notesMasterId r:id="rId85"/>
  </p:notesMasterIdLst>
  <p:handoutMasterIdLst>
    <p:handoutMasterId r:id="rId86"/>
  </p:handoutMasterIdLst>
  <p:sldIdLst>
    <p:sldId id="262" r:id="rId22"/>
    <p:sldId id="263" r:id="rId23"/>
    <p:sldId id="264" r:id="rId24"/>
    <p:sldId id="265" r:id="rId25"/>
    <p:sldId id="325" r:id="rId26"/>
    <p:sldId id="266" r:id="rId27"/>
    <p:sldId id="267" r:id="rId28"/>
    <p:sldId id="268" r:id="rId29"/>
    <p:sldId id="269" r:id="rId30"/>
    <p:sldId id="270" r:id="rId31"/>
    <p:sldId id="331" r:id="rId32"/>
    <p:sldId id="271" r:id="rId33"/>
    <p:sldId id="272" r:id="rId34"/>
    <p:sldId id="273" r:id="rId35"/>
    <p:sldId id="274" r:id="rId36"/>
    <p:sldId id="275" r:id="rId37"/>
    <p:sldId id="326" r:id="rId38"/>
    <p:sldId id="276" r:id="rId39"/>
    <p:sldId id="277" r:id="rId40"/>
    <p:sldId id="278" r:id="rId41"/>
    <p:sldId id="279" r:id="rId42"/>
    <p:sldId id="280" r:id="rId43"/>
    <p:sldId id="281" r:id="rId44"/>
    <p:sldId id="282" r:id="rId45"/>
    <p:sldId id="283" r:id="rId46"/>
    <p:sldId id="284" r:id="rId47"/>
    <p:sldId id="285" r:id="rId48"/>
    <p:sldId id="327" r:id="rId49"/>
    <p:sldId id="286" r:id="rId50"/>
    <p:sldId id="316" r:id="rId51"/>
    <p:sldId id="31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28" r:id="rId68"/>
    <p:sldId id="303" r:id="rId69"/>
    <p:sldId id="304" r:id="rId70"/>
    <p:sldId id="305" r:id="rId71"/>
    <p:sldId id="306" r:id="rId72"/>
    <p:sldId id="329" r:id="rId73"/>
    <p:sldId id="307" r:id="rId74"/>
    <p:sldId id="308" r:id="rId75"/>
    <p:sldId id="309" r:id="rId76"/>
    <p:sldId id="310" r:id="rId77"/>
    <p:sldId id="330" r:id="rId78"/>
    <p:sldId id="318" r:id="rId79"/>
    <p:sldId id="312" r:id="rId80"/>
    <p:sldId id="313" r:id="rId81"/>
    <p:sldId id="314" r:id="rId82"/>
    <p:sldId id="315" r:id="rId83"/>
    <p:sldId id="26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73EFD-426C-4CD7-BF1B-80B71EAC418D}" v="2" dt="2021-06-14T11:55:32.8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744"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viewProps" Target="view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4.xml"/><Relationship Id="rId71" Type="http://schemas.openxmlformats.org/officeDocument/2006/relationships/slide" Target="slides/slide50.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commentAuthors" Target="commentAuthor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3/15/2022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3/15/2022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This information do not replace the IFU, please read the IFU closely before you train a patient in the use of Navina.</a:t>
            </a:r>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678429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noProof="0"/>
              <a:t>There are several non-neurogenic indications that could benefit from the use of TAI. For example, there are several studies that shows a positive response to TAI in patients suffering from FBD (</a:t>
            </a:r>
            <a:r>
              <a:rPr lang="en-US" sz="1200" noProof="0">
                <a:solidFill>
                  <a:srgbClr val="4D4D4D"/>
                </a:solidFill>
                <a:latin typeface="Calibri" panose="020F0502020204030204" pitchFamily="34" charset="0"/>
                <a:cs typeface="Calibri" panose="020F0502020204030204" pitchFamily="34" charset="0"/>
              </a:rPr>
              <a:t>Emmett et al</a:t>
            </a:r>
            <a:r>
              <a:rPr lang="en-US" sz="1200" i="1" noProof="0">
                <a:solidFill>
                  <a:srgbClr val="4D4D4D"/>
                </a:solidFill>
                <a:latin typeface="Calibri" panose="020F0502020204030204" pitchFamily="34" charset="0"/>
                <a:cs typeface="Calibri" panose="020F0502020204030204" pitchFamily="34" charset="0"/>
              </a:rPr>
              <a:t>. </a:t>
            </a:r>
            <a:r>
              <a:rPr lang="en-US" sz="1200" i="0" noProof="0">
                <a:solidFill>
                  <a:srgbClr val="4D4D4D"/>
                </a:solidFill>
                <a:latin typeface="Calibri" panose="020F0502020204030204" pitchFamily="34" charset="0"/>
                <a:cs typeface="Calibri" panose="020F0502020204030204" pitchFamily="34" charset="0"/>
              </a:rPr>
              <a:t>BMC Gastroenterology 2015) and LARS patients treated with </a:t>
            </a:r>
            <a:r>
              <a:rPr lang="en-US" noProof="0"/>
              <a:t>TAI achieved a clinically relevant improvement in chronic major LARS (Enriquez-</a:t>
            </a:r>
            <a:r>
              <a:rPr lang="en-US" noProof="0" err="1"/>
              <a:t>Navascues</a:t>
            </a:r>
            <a:r>
              <a:rPr lang="en-US" noProof="0"/>
              <a:t> et al. Colorectal Disease, 2019).</a:t>
            </a:r>
            <a:endParaRPr lang="en-US" i="0" noProof="0"/>
          </a:p>
        </p:txBody>
      </p:sp>
      <p:sp>
        <p:nvSpPr>
          <p:cNvPr id="204" name="Google Shape;204;p9: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49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a:p>
        </p:txBody>
      </p:sp>
    </p:spTree>
    <p:extLst>
      <p:ext uri="{BB962C8B-B14F-4D97-AF65-F5344CB8AC3E}">
        <p14:creationId xmlns:p14="http://schemas.microsoft.com/office/powerpoint/2010/main" val="3841661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Compared to first line treatment, patients using TAI had (Christensen et al 2006, Christensen et al 2008, Del Popolo et al 2008, Emmanuel et al 2016, </a:t>
            </a:r>
            <a:r>
              <a:rPr lang="en-US" sz="1200" kern="1200" err="1">
                <a:solidFill>
                  <a:schemeClr val="tx1"/>
                </a:solidFill>
                <a:effectLst/>
                <a:latin typeface="+mn-lt"/>
                <a:ea typeface="+mn-ea"/>
                <a:cs typeface="+mn-cs"/>
              </a:rPr>
              <a:t>Etherson</a:t>
            </a:r>
            <a:r>
              <a:rPr lang="en-US" sz="1200" kern="1200">
                <a:solidFill>
                  <a:schemeClr val="tx1"/>
                </a:solidFill>
                <a:effectLst/>
                <a:latin typeface="+mn-lt"/>
                <a:ea typeface="+mn-ea"/>
                <a:cs typeface="+mn-cs"/>
              </a:rPr>
              <a:t> et al 2017): </a:t>
            </a:r>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Less symptoms </a:t>
            </a:r>
            <a:r>
              <a:rPr lang="sv-SE" sz="1200" kern="1200" err="1">
                <a:solidFill>
                  <a:schemeClr val="tx1"/>
                </a:solidFill>
                <a:effectLst/>
                <a:latin typeface="+mn-lt"/>
                <a:ea typeface="+mn-ea"/>
                <a:cs typeface="+mn-cs"/>
              </a:rPr>
              <a:t>of</a:t>
            </a:r>
            <a:r>
              <a:rPr lang="sv-SE" sz="1200" kern="1200">
                <a:solidFill>
                  <a:schemeClr val="tx1"/>
                </a:solidFill>
                <a:effectLst/>
                <a:latin typeface="+mn-lt"/>
                <a:ea typeface="+mn-ea"/>
                <a:cs typeface="+mn-cs"/>
              </a:rPr>
              <a:t> </a:t>
            </a:r>
            <a:r>
              <a:rPr lang="sv-SE" sz="1200" kern="1200" err="1">
                <a:solidFill>
                  <a:schemeClr val="tx1"/>
                </a:solidFill>
                <a:effectLst/>
                <a:latin typeface="+mn-lt"/>
                <a:ea typeface="+mn-ea"/>
                <a:cs typeface="+mn-cs"/>
              </a:rPr>
              <a:t>constipation</a:t>
            </a:r>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Less </a:t>
            </a:r>
            <a:r>
              <a:rPr lang="sv-SE" sz="1200" kern="1200" err="1">
                <a:solidFill>
                  <a:schemeClr val="tx1"/>
                </a:solidFill>
                <a:effectLst/>
                <a:latin typeface="+mn-lt"/>
                <a:ea typeface="+mn-ea"/>
                <a:cs typeface="+mn-cs"/>
              </a:rPr>
              <a:t>likely</a:t>
            </a:r>
            <a:r>
              <a:rPr lang="sv-SE" sz="1200" kern="1200">
                <a:solidFill>
                  <a:schemeClr val="tx1"/>
                </a:solidFill>
                <a:effectLst/>
                <a:latin typeface="+mn-lt"/>
                <a:ea typeface="+mn-ea"/>
                <a:cs typeface="+mn-cs"/>
              </a:rPr>
              <a:t> for </a:t>
            </a:r>
            <a:r>
              <a:rPr lang="sv-SE" sz="1200" kern="1200" err="1">
                <a:solidFill>
                  <a:schemeClr val="tx1"/>
                </a:solidFill>
                <a:effectLst/>
                <a:latin typeface="+mn-lt"/>
                <a:ea typeface="+mn-ea"/>
                <a:cs typeface="+mn-cs"/>
              </a:rPr>
              <a:t>fecal</a:t>
            </a:r>
            <a:r>
              <a:rPr lang="sv-SE" sz="1200" kern="1200">
                <a:solidFill>
                  <a:schemeClr val="tx1"/>
                </a:solidFill>
                <a:effectLst/>
                <a:latin typeface="+mn-lt"/>
                <a:ea typeface="+mn-ea"/>
                <a:cs typeface="+mn-cs"/>
              </a:rPr>
              <a:t> </a:t>
            </a:r>
            <a:r>
              <a:rPr lang="sv-SE" sz="1200" kern="1200" err="1">
                <a:solidFill>
                  <a:schemeClr val="tx1"/>
                </a:solidFill>
                <a:effectLst/>
                <a:latin typeface="+mn-lt"/>
                <a:ea typeface="+mn-ea"/>
                <a:cs typeface="+mn-cs"/>
              </a:rPr>
              <a:t>incontinence</a:t>
            </a:r>
            <a:r>
              <a:rPr lang="sv-SE" sz="1200" kern="1200">
                <a:solidFill>
                  <a:schemeClr val="tx1"/>
                </a:solidFill>
                <a:effectLst/>
                <a:latin typeface="+mn-lt"/>
                <a:ea typeface="+mn-ea"/>
                <a:cs typeface="+mn-cs"/>
              </a:rPr>
              <a:t> </a:t>
            </a:r>
            <a:r>
              <a:rPr lang="sv-SE" sz="1200" kern="1200" err="1">
                <a:solidFill>
                  <a:schemeClr val="tx1"/>
                </a:solidFill>
                <a:effectLst/>
                <a:latin typeface="+mn-lt"/>
                <a:ea typeface="+mn-ea"/>
                <a:cs typeface="+mn-cs"/>
              </a:rPr>
              <a:t>episodes</a:t>
            </a:r>
            <a:r>
              <a:rPr lang="sv-SE" sz="1200" kern="1200">
                <a:solidFill>
                  <a:schemeClr val="tx1"/>
                </a:solidFill>
                <a:effectLst/>
                <a:latin typeface="+mn-lt"/>
                <a:ea typeface="+mn-ea"/>
                <a:cs typeface="+mn-cs"/>
              </a:rPr>
              <a:t> </a:t>
            </a:r>
          </a:p>
          <a:p>
            <a:pPr lvl="0"/>
            <a:r>
              <a:rPr lang="sv-SE" sz="1200" kern="1200" err="1">
                <a:solidFill>
                  <a:schemeClr val="tx1"/>
                </a:solidFill>
                <a:effectLst/>
                <a:latin typeface="+mn-lt"/>
                <a:ea typeface="+mn-ea"/>
                <a:cs typeface="+mn-cs"/>
              </a:rPr>
              <a:t>Improved</a:t>
            </a:r>
            <a:r>
              <a:rPr lang="sv-SE" sz="1200" kern="1200">
                <a:solidFill>
                  <a:schemeClr val="tx1"/>
                </a:solidFill>
                <a:effectLst/>
                <a:latin typeface="+mn-lt"/>
                <a:ea typeface="+mn-ea"/>
                <a:cs typeface="+mn-cs"/>
              </a:rPr>
              <a:t> symptom-</a:t>
            </a:r>
            <a:r>
              <a:rPr lang="sv-SE" sz="1200" kern="1200" err="1">
                <a:solidFill>
                  <a:schemeClr val="tx1"/>
                </a:solidFill>
                <a:effectLst/>
                <a:latin typeface="+mn-lt"/>
                <a:ea typeface="+mn-ea"/>
                <a:cs typeface="+mn-cs"/>
              </a:rPr>
              <a:t>related</a:t>
            </a:r>
            <a:r>
              <a:rPr lang="sv-SE" sz="1200" kern="1200">
                <a:solidFill>
                  <a:schemeClr val="tx1"/>
                </a:solidFill>
                <a:effectLst/>
                <a:latin typeface="+mn-lt"/>
                <a:ea typeface="+mn-ea"/>
                <a:cs typeface="+mn-cs"/>
              </a:rPr>
              <a:t> </a:t>
            </a:r>
            <a:r>
              <a:rPr lang="sv-SE" sz="1200" kern="1200" err="1">
                <a:solidFill>
                  <a:schemeClr val="tx1"/>
                </a:solidFill>
                <a:effectLst/>
                <a:latin typeface="+mn-lt"/>
                <a:ea typeface="+mn-ea"/>
                <a:cs typeface="+mn-cs"/>
              </a:rPr>
              <a:t>QoL</a:t>
            </a:r>
            <a:r>
              <a:rPr lang="sv-SE"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Reduced time spent on bowel-management procedures  </a:t>
            </a:r>
          </a:p>
          <a:p>
            <a:pPr lvl="0"/>
            <a:r>
              <a:rPr lang="en-US" sz="1200" kern="1200">
                <a:solidFill>
                  <a:schemeClr val="tx1"/>
                </a:solidFill>
                <a:effectLst/>
                <a:latin typeface="+mn-lt"/>
                <a:ea typeface="+mn-ea"/>
                <a:cs typeface="+mn-cs"/>
              </a:rPr>
              <a:t>Lower rates of urinary tract infections</a:t>
            </a:r>
          </a:p>
          <a:p>
            <a:pPr lvl="0"/>
            <a:r>
              <a:rPr lang="en-US" sz="1200" kern="1200">
                <a:solidFill>
                  <a:schemeClr val="tx1"/>
                </a:solidFill>
                <a:effectLst/>
                <a:latin typeface="+mn-lt"/>
                <a:ea typeface="+mn-ea"/>
                <a:cs typeface="+mn-cs"/>
              </a:rPr>
              <a:t>Lower rates of stoma surgery</a:t>
            </a:r>
          </a:p>
          <a:p>
            <a:pPr lvl="0"/>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endParaRPr lang="sv-SE" sz="1200" kern="1200">
              <a:solidFill>
                <a:schemeClr val="tx1"/>
              </a:solidFill>
              <a:effectLst/>
              <a:latin typeface="+mn-lt"/>
              <a:ea typeface="+mn-ea"/>
              <a:cs typeface="+mn-cs"/>
            </a:endParaRPr>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12</a:t>
            </a:fld>
            <a:endParaRPr lang="en-US"/>
          </a:p>
        </p:txBody>
      </p:sp>
    </p:spTree>
    <p:extLst>
      <p:ext uri="{BB962C8B-B14F-4D97-AF65-F5344CB8AC3E}">
        <p14:creationId xmlns:p14="http://schemas.microsoft.com/office/powerpoint/2010/main" val="3178744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Patient selection and preparation are important to receive a successful outcome of TAI.</a:t>
            </a:r>
          </a:p>
          <a:p>
            <a:endParaRPr lang="en-US" noProof="0"/>
          </a:p>
          <a:p>
            <a:r>
              <a:rPr lang="en-US" sz="1200" b="0" i="0" u="none" strike="noStrike" kern="1200" baseline="0">
                <a:solidFill>
                  <a:schemeClr val="tx1"/>
                </a:solidFill>
                <a:latin typeface="+mn-lt"/>
                <a:ea typeface="+mn-ea"/>
                <a:cs typeface="+mn-cs"/>
              </a:rPr>
              <a:t>Contraindications for </a:t>
            </a:r>
            <a:r>
              <a:rPr lang="en-US" sz="1200" b="0" i="0" u="none" strike="noStrike" kern="1200" baseline="0" err="1">
                <a:solidFill>
                  <a:schemeClr val="tx1"/>
                </a:solidFill>
                <a:latin typeface="+mn-lt"/>
                <a:ea typeface="+mn-ea"/>
                <a:cs typeface="+mn-cs"/>
              </a:rPr>
              <a:t>transanal</a:t>
            </a:r>
            <a:r>
              <a:rPr lang="en-US" sz="1200" b="0" i="0" u="none" strike="noStrike" kern="1200" baseline="0">
                <a:solidFill>
                  <a:schemeClr val="tx1"/>
                </a:solidFill>
                <a:latin typeface="+mn-lt"/>
                <a:ea typeface="+mn-ea"/>
                <a:cs typeface="+mn-cs"/>
              </a:rPr>
              <a:t> irrigation, i.e. do </a:t>
            </a:r>
            <a:r>
              <a:rPr lang="en-US" sz="1200" b="1" i="0" u="none" strike="noStrike" kern="1200" baseline="0">
                <a:solidFill>
                  <a:schemeClr val="tx1"/>
                </a:solidFill>
                <a:latin typeface="+mn-lt"/>
                <a:ea typeface="+mn-ea"/>
                <a:cs typeface="+mn-cs"/>
              </a:rPr>
              <a:t>not </a:t>
            </a:r>
            <a:r>
              <a:rPr lang="en-US" sz="1200" b="0" i="0" u="none" strike="noStrike" kern="1200" baseline="0">
                <a:solidFill>
                  <a:schemeClr val="tx1"/>
                </a:solidFill>
                <a:latin typeface="+mn-lt"/>
                <a:ea typeface="+mn-ea"/>
                <a:cs typeface="+mn-cs"/>
              </a:rPr>
              <a:t>use Navina Systems if the person has one or more of the following:</a:t>
            </a:r>
          </a:p>
          <a:p>
            <a:r>
              <a:rPr lang="en-US" sz="1200" b="0" i="0" u="none" strike="noStrike" kern="1200" baseline="0">
                <a:solidFill>
                  <a:schemeClr val="tx1"/>
                </a:solidFill>
                <a:latin typeface="+mn-lt"/>
                <a:ea typeface="+mn-ea"/>
                <a:cs typeface="+mn-cs"/>
              </a:rPr>
              <a:t>• Known anal or colorectal stenosis</a:t>
            </a:r>
          </a:p>
          <a:p>
            <a:r>
              <a:rPr lang="en-US" sz="1200" b="0" i="0" u="none" strike="noStrike" kern="1200" baseline="0">
                <a:solidFill>
                  <a:schemeClr val="tx1"/>
                </a:solidFill>
                <a:latin typeface="+mn-lt"/>
                <a:ea typeface="+mn-ea"/>
                <a:cs typeface="+mn-cs"/>
              </a:rPr>
              <a:t>• Active inflammatory bowel disease</a:t>
            </a:r>
          </a:p>
          <a:p>
            <a:r>
              <a:rPr lang="en-US" sz="1200" b="0" i="0" u="none" strike="noStrike" kern="1200" baseline="0">
                <a:solidFill>
                  <a:schemeClr val="tx1"/>
                </a:solidFill>
                <a:latin typeface="+mn-lt"/>
                <a:ea typeface="+mn-ea"/>
                <a:cs typeface="+mn-cs"/>
              </a:rPr>
              <a:t>• Acute diverticulitis</a:t>
            </a:r>
          </a:p>
          <a:p>
            <a:r>
              <a:rPr lang="en-US" sz="1200" b="0" i="0" u="none" strike="noStrike" kern="1200" baseline="0">
                <a:solidFill>
                  <a:schemeClr val="tx1"/>
                </a:solidFill>
                <a:latin typeface="+mn-lt"/>
                <a:ea typeface="+mn-ea"/>
                <a:cs typeface="+mn-cs"/>
              </a:rPr>
              <a:t>• Colorectal cancer</a:t>
            </a:r>
          </a:p>
          <a:p>
            <a:r>
              <a:rPr lang="en-US" sz="1200" b="0" i="0" u="none" strike="noStrike" kern="1200" baseline="0">
                <a:solidFill>
                  <a:schemeClr val="tx1"/>
                </a:solidFill>
                <a:latin typeface="+mn-lt"/>
                <a:ea typeface="+mn-ea"/>
                <a:cs typeface="+mn-cs"/>
              </a:rPr>
              <a:t>• Ischemic colitis</a:t>
            </a:r>
          </a:p>
          <a:p>
            <a:r>
              <a:rPr lang="en-US" sz="1200" b="0" i="0" u="none" strike="noStrike" kern="1200" baseline="0">
                <a:solidFill>
                  <a:schemeClr val="tx1"/>
                </a:solidFill>
                <a:latin typeface="+mn-lt"/>
                <a:ea typeface="+mn-ea"/>
                <a:cs typeface="+mn-cs"/>
              </a:rPr>
              <a:t>• You are within three months of anal or colorectal surgery</a:t>
            </a:r>
          </a:p>
          <a:p>
            <a:r>
              <a:rPr lang="en-US" sz="1200" b="0" i="0" u="none" strike="noStrike" kern="1200" baseline="0">
                <a:solidFill>
                  <a:schemeClr val="tx1"/>
                </a:solidFill>
                <a:latin typeface="+mn-lt"/>
                <a:ea typeface="+mn-ea"/>
                <a:cs typeface="+mn-cs"/>
              </a:rPr>
              <a:t>• You are within 4 weeks of previous endoscopic polypectomy</a:t>
            </a:r>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a:p>
        </p:txBody>
      </p:sp>
    </p:spTree>
    <p:extLst>
      <p:ext uri="{BB962C8B-B14F-4D97-AF65-F5344CB8AC3E}">
        <p14:creationId xmlns:p14="http://schemas.microsoft.com/office/powerpoint/2010/main" val="112351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There are several factors that could influence the use of TAI and to be considered before starting with TAI to make sure that the right device is selected and ease the irrigation procedure. </a:t>
            </a:r>
          </a:p>
          <a:p>
            <a:r>
              <a:rPr lang="en-US" noProof="0"/>
              <a:t>In the home environment </a:t>
            </a:r>
          </a:p>
          <a:p>
            <a:pPr marL="171450" indent="-171450">
              <a:buFontTx/>
              <a:buChar char="-"/>
            </a:pPr>
            <a:r>
              <a:rPr lang="en-US" noProof="0"/>
              <a:t>how is the access to toilet or commode chair, is there room enough, will it be possible to fill the water container, hang it or could it stand.</a:t>
            </a:r>
          </a:p>
          <a:p>
            <a:pPr marL="171450" indent="-171450">
              <a:buFontTx/>
              <a:buChar char="-"/>
            </a:pPr>
            <a:r>
              <a:rPr lang="en-US" noProof="0"/>
              <a:t>Consider if noise could be an issue for dignity and privacy factors.</a:t>
            </a:r>
          </a:p>
          <a:p>
            <a:pPr marL="171450" indent="-171450">
              <a:buFontTx/>
              <a:buChar char="-"/>
            </a:pPr>
            <a:r>
              <a:rPr lang="en-US" noProof="0"/>
              <a:t>If depending on carer, how is the toilet access and transfers possible.</a:t>
            </a:r>
          </a:p>
          <a:p>
            <a:pPr marL="0" indent="0">
              <a:buFontTx/>
              <a:buNone/>
            </a:pPr>
            <a:r>
              <a:rPr lang="en-US" noProof="0"/>
              <a:t>Toilet position and stability on the toilet:</a:t>
            </a:r>
          </a:p>
          <a:p>
            <a:pPr marL="171450" indent="-171450">
              <a:buFontTx/>
              <a:buChar char="-"/>
            </a:pPr>
            <a:r>
              <a:rPr lang="en-US" noProof="0"/>
              <a:t>Teach to brace, sit forward, knees raised. Is the patient able to be instructed? Need of aids?</a:t>
            </a:r>
          </a:p>
          <a:p>
            <a:pPr marL="171450" indent="-171450">
              <a:buFontTx/>
              <a:buChar char="-"/>
            </a:pPr>
            <a:r>
              <a:rPr lang="en-US" noProof="0"/>
              <a:t>If seated upright, is the patient stable enough for use of a catheter?</a:t>
            </a:r>
          </a:p>
          <a:p>
            <a:pPr marL="171450" indent="-171450">
              <a:buFontTx/>
              <a:buChar char="-"/>
            </a:pPr>
            <a:r>
              <a:rPr lang="en-US" noProof="0"/>
              <a:t>If leaning, is the patient stable enough for use of cone?</a:t>
            </a:r>
          </a:p>
          <a:p>
            <a:pPr marL="0" indent="0">
              <a:buFontTx/>
              <a:buNone/>
            </a:pPr>
            <a:r>
              <a:rPr lang="en-US" noProof="0"/>
              <a:t>Manual function:</a:t>
            </a:r>
          </a:p>
          <a:p>
            <a:pPr marL="171450" indent="-171450">
              <a:buFontTx/>
              <a:buChar char="-"/>
            </a:pPr>
            <a:r>
              <a:rPr lang="en-US" noProof="0"/>
              <a:t>Is the patient's dexterity, hand strength and wrist flexibility making them able to insert the catheter/cone, hold a cone in place, use a manual pump device?</a:t>
            </a:r>
          </a:p>
          <a:p>
            <a:pPr marL="0" indent="0">
              <a:buFontTx/>
              <a:buNone/>
            </a:pPr>
            <a:r>
              <a:rPr lang="en-US" noProof="0"/>
              <a:t> Body habitus</a:t>
            </a:r>
          </a:p>
          <a:p>
            <a:pPr marL="171450" indent="-171450">
              <a:buFontTx/>
              <a:buChar char="-"/>
            </a:pPr>
            <a:r>
              <a:rPr lang="en-US" noProof="0"/>
              <a:t>The patient’s buttock contour and size may affect the ability to hold on to a cone or to reach to insert catheter/cone.</a:t>
            </a:r>
          </a:p>
          <a:p>
            <a:pPr marL="171450" indent="-171450">
              <a:buFontTx/>
              <a:buChar char="-"/>
            </a:pPr>
            <a:r>
              <a:rPr lang="en-US" noProof="0"/>
              <a:t>The skin integrity could be checked for assessment of incontinence, sensation, friction and/or shearing.</a:t>
            </a:r>
          </a:p>
          <a:p>
            <a:pPr marL="0" indent="0">
              <a:buFontTx/>
              <a:buNone/>
            </a:pPr>
            <a:r>
              <a:rPr lang="en-US" noProof="0"/>
              <a:t>Psychological factors:</a:t>
            </a:r>
          </a:p>
          <a:p>
            <a:pPr marL="171450" indent="-171450">
              <a:buFontTx/>
              <a:buChar char="-"/>
            </a:pPr>
            <a:r>
              <a:rPr lang="en-US" noProof="0"/>
              <a:t>Is the patient able to understand and read instructions?</a:t>
            </a:r>
          </a:p>
          <a:p>
            <a:pPr marL="171450" indent="-171450">
              <a:buFontTx/>
              <a:buChar char="-"/>
            </a:pPr>
            <a:r>
              <a:rPr lang="en-US" noProof="0"/>
              <a:t>If the patient has a history of abuse he/she may require additional counselling.</a:t>
            </a:r>
          </a:p>
          <a:p>
            <a:pPr marL="0" indent="0">
              <a:buFontTx/>
              <a:buNone/>
            </a:pPr>
            <a:r>
              <a:rPr lang="en-US" noProof="0"/>
              <a:t>Examination features:</a:t>
            </a:r>
          </a:p>
          <a:p>
            <a:pPr marL="171450" indent="-171450">
              <a:buFontTx/>
              <a:buChar char="-"/>
            </a:pPr>
            <a:r>
              <a:rPr lang="en-US" noProof="0"/>
              <a:t>Digital rectal examination is important to perform to assess the anal tone, if anal tone is poor a rectal catheter is preferred (not cone), and to make sure the insertion is safe. If poor sensation it is important with instructions of how to safely insert the catheter.</a:t>
            </a:r>
          </a:p>
          <a:p>
            <a:pPr marL="171450" indent="-171450">
              <a:buFontTx/>
              <a:buChar char="-"/>
            </a:pPr>
            <a:r>
              <a:rPr lang="en-US" noProof="0"/>
              <a:t>Also to exclude fecal impaction. If </a:t>
            </a:r>
            <a:r>
              <a:rPr lang="en-US" noProof="0" err="1"/>
              <a:t>fecally</a:t>
            </a:r>
            <a:r>
              <a:rPr lang="en-US" noProof="0"/>
              <a:t> impacted, the impaction needs to be treated before start of TAI.</a:t>
            </a:r>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a:p>
        </p:txBody>
      </p:sp>
    </p:spTree>
    <p:extLst>
      <p:ext uri="{BB962C8B-B14F-4D97-AF65-F5344CB8AC3E}">
        <p14:creationId xmlns:p14="http://schemas.microsoft.com/office/powerpoint/2010/main" val="301553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healthcare should document the assessment and analysis of self-care in the patient journal. It’s important that the one making the assessment gives an account for his/her position. The extent of the documentation varies from case to case and the complexity of the evaluation. A patient’s medical record should contain the information needed for good and safe care of the patient and the necessary information regarding measures taken. </a:t>
            </a:r>
          </a:p>
          <a:p>
            <a:pPr marL="0" lvl="0" indent="0" algn="l" rtl="0">
              <a:spcBef>
                <a:spcPts val="0"/>
              </a:spcBef>
              <a:spcAft>
                <a:spcPts val="0"/>
              </a:spcAft>
              <a:buNone/>
            </a:pPr>
            <a:endParaRPr lang="en-US"/>
          </a:p>
          <a:p>
            <a:r>
              <a:rPr lang="en-US" noProof="0"/>
              <a:t>Obtaining informed consent is essential before carrying out treatment. It is important for all patients to achieve self-determination and autonomy, your organization may have a policy setting out when you need to obtain written consent, but always record the type of consent obtained in the patient’s medical records.</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sv-SE"/>
              <a:t> </a:t>
            </a:r>
          </a:p>
          <a:p>
            <a:pPr marL="0" lvl="0" indent="0" algn="l" rtl="0">
              <a:spcBef>
                <a:spcPts val="0"/>
              </a:spcBef>
              <a:spcAft>
                <a:spcPts val="0"/>
              </a:spcAft>
              <a:buNone/>
            </a:pPr>
            <a:endParaRPr/>
          </a:p>
        </p:txBody>
      </p:sp>
      <p:sp>
        <p:nvSpPr>
          <p:cNvPr id="270" name="Google Shape;27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kern="1200" baseline="0">
                <a:solidFill>
                  <a:schemeClr val="tx1"/>
                </a:solidFill>
                <a:latin typeface="+mn-lt"/>
                <a:ea typeface="+mn-ea"/>
                <a:cs typeface="+mn-cs"/>
              </a:rPr>
              <a:t>Motivation and patience is essential.</a:t>
            </a:r>
          </a:p>
          <a:p>
            <a:r>
              <a:rPr lang="en-US" sz="1200" b="0" i="0" u="none" strike="noStrike" kern="1200" baseline="0">
                <a:solidFill>
                  <a:schemeClr val="tx1"/>
                </a:solidFill>
                <a:latin typeface="+mn-lt"/>
                <a:ea typeface="+mn-ea"/>
                <a:cs typeface="+mn-cs"/>
              </a:rPr>
              <a:t>Be prepared and give yourself time to change habits, both mentally and physically, and the bowel to adapt to your new routines. You also need time to find your optimal treating parameters.</a:t>
            </a:r>
          </a:p>
          <a:p>
            <a:r>
              <a:rPr lang="en-US" sz="1200" b="0" i="0" u="none" strike="noStrike" kern="1200" baseline="0">
                <a:solidFill>
                  <a:schemeClr val="tx1"/>
                </a:solidFill>
                <a:latin typeface="+mn-lt"/>
                <a:ea typeface="+mn-ea"/>
                <a:cs typeface="+mn-cs"/>
              </a:rPr>
              <a:t>It is important to have realistic expectations of what TAI can do for you and how long it may take to achieve satisfactory results. A commitment of up to 4–12 weeks is necessary in order to stabilize the bowel and to develop a good individualized defecation routine. </a:t>
            </a:r>
          </a:p>
          <a:p>
            <a:r>
              <a:rPr lang="en-US" sz="1200" b="0" i="0" u="none" strike="noStrike" kern="1200" baseline="0">
                <a:solidFill>
                  <a:schemeClr val="tx1"/>
                </a:solidFill>
                <a:latin typeface="+mn-lt"/>
                <a:ea typeface="+mn-ea"/>
                <a:cs typeface="+mn-cs"/>
              </a:rPr>
              <a:t>Give it time. It is worth it!</a:t>
            </a:r>
            <a:endParaRPr/>
          </a:p>
          <a:p>
            <a:pPr marL="0" lvl="0" indent="0" algn="l" rtl="0">
              <a:spcBef>
                <a:spcPts val="0"/>
              </a:spcBef>
              <a:spcAft>
                <a:spcPts val="0"/>
              </a:spcAft>
              <a:buNone/>
            </a:pPr>
            <a:endParaRPr sz="800"/>
          </a:p>
          <a:p>
            <a:pPr marL="0" lvl="0" indent="0" algn="l" rtl="0">
              <a:spcBef>
                <a:spcPts val="0"/>
              </a:spcBef>
              <a:spcAft>
                <a:spcPts val="0"/>
              </a:spcAft>
              <a:buNone/>
            </a:pPr>
            <a:endParaRPr sz="800"/>
          </a:p>
        </p:txBody>
      </p:sp>
      <p:sp>
        <p:nvSpPr>
          <p:cNvPr id="245" name="Google Shape;24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3173676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a:ea typeface="Calibri"/>
                <a:cs typeface="Calibri"/>
                <a:sym typeface="Calibri"/>
              </a:rPr>
              <a:t>It is pivotal that the patient is given a good knowledge of the anatomy and physiology of the bowel as well as a good understanding of the benefit of their treatment. Using pictures and illustrations to visualize often helps. A user guide can be a good way for the patient to learn more about the therapy before or after the visit. </a:t>
            </a:r>
          </a:p>
          <a:p>
            <a:pPr marL="0" lvl="0" indent="0" algn="l" rtl="0">
              <a:spcBef>
                <a:spcPts val="0"/>
              </a:spcBef>
              <a:spcAft>
                <a:spcPts val="0"/>
              </a:spcAft>
              <a:buNone/>
            </a:pPr>
            <a:endParaRPr lang="en-US" noProof="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ea typeface="Calibri"/>
                <a:cs typeface="Calibri"/>
                <a:sym typeface="Calibri"/>
              </a:rPr>
              <a:t>Make sure that the patients have realistic expectations, TAI is not a quick fix. It can take up to 12 weeks to get an efficient therapy with right settings. It is good to have a monitoring tool to measure outcome of therapy such as a bowel diary or score to evaluate improvement or not.</a:t>
            </a:r>
          </a:p>
          <a:p>
            <a:pPr marL="0" lvl="0" indent="0" algn="l" rtl="0">
              <a:spcBef>
                <a:spcPts val="0"/>
              </a:spcBef>
              <a:spcAft>
                <a:spcPts val="0"/>
              </a:spcAft>
              <a:buNone/>
            </a:pPr>
            <a:endParaRPr lang="en-US" noProof="0">
              <a:ea typeface="Calibri"/>
              <a:cs typeface="Calibri"/>
              <a:sym typeface="Calibri"/>
            </a:endParaRPr>
          </a:p>
          <a:p>
            <a:pPr marL="0" lvl="0" indent="0" algn="l" rtl="0">
              <a:spcBef>
                <a:spcPts val="0"/>
              </a:spcBef>
              <a:spcAft>
                <a:spcPts val="0"/>
              </a:spcAft>
              <a:buNone/>
            </a:pPr>
            <a:r>
              <a:rPr lang="en-US" noProof="0">
                <a:ea typeface="Calibri"/>
                <a:cs typeface="Calibri"/>
                <a:sym typeface="Calibri"/>
              </a:rPr>
              <a:t>Complications and countermeasures will be described in following slides, brief: </a:t>
            </a:r>
          </a:p>
          <a:p>
            <a:pPr marL="0" lvl="0" indent="0" algn="l" rtl="0">
              <a:spcBef>
                <a:spcPts val="0"/>
              </a:spcBef>
              <a:spcAft>
                <a:spcPts val="0"/>
              </a:spcAft>
              <a:buNone/>
            </a:pPr>
            <a:r>
              <a:rPr lang="en-US" noProof="0">
                <a:ea typeface="Calibri"/>
                <a:cs typeface="Calibri"/>
                <a:sym typeface="Calibri"/>
              </a:rPr>
              <a:t>Inform the patient of the symptoms of bowel perforation, it is a rare complication, but important to know the symptoms to not be left untreated. If at risk of autonomic dysreflexia (AD), inform about the symptoms of AD and what action to take in case of symptoms. </a:t>
            </a:r>
          </a:p>
          <a:p>
            <a:pPr marL="0" lvl="0" indent="0" algn="l" rtl="0">
              <a:spcBef>
                <a:spcPts val="0"/>
              </a:spcBef>
              <a:spcAft>
                <a:spcPts val="0"/>
              </a:spcAft>
              <a:buNone/>
            </a:pPr>
            <a:r>
              <a:rPr lang="en-US" noProof="0">
                <a:ea typeface="Calibri"/>
                <a:cs typeface="Calibri"/>
                <a:sym typeface="Calibri"/>
              </a:rPr>
              <a:t>Balloon burst do not usually cause any harm, but maybe unpleasant for the patient. </a:t>
            </a:r>
          </a:p>
          <a:p>
            <a:pPr marL="0" lvl="0" indent="0" algn="l" rtl="0">
              <a:spcBef>
                <a:spcPts val="0"/>
              </a:spcBef>
              <a:spcAft>
                <a:spcPts val="0"/>
              </a:spcAft>
              <a:buNone/>
            </a:pPr>
            <a:r>
              <a:rPr lang="en-US" noProof="0">
                <a:ea typeface="Calibri"/>
                <a:cs typeface="Calibri"/>
                <a:sym typeface="Calibri"/>
              </a:rPr>
              <a:t>Minor bleedings could occur, but if persisting or copious medical care is needed.</a:t>
            </a:r>
          </a:p>
          <a:p>
            <a:pPr marL="0" lvl="0" indent="0" algn="l" rtl="0">
              <a:spcBef>
                <a:spcPts val="0"/>
              </a:spcBef>
              <a:spcAft>
                <a:spcPts val="0"/>
              </a:spcAft>
              <a:buNone/>
            </a:pPr>
            <a:endParaRPr lang="en-US" noProof="0">
              <a:ea typeface="Calibri"/>
              <a:cs typeface="Calibri"/>
              <a:sym typeface="Calibri"/>
            </a:endParaRPr>
          </a:p>
          <a:p>
            <a:pPr marL="0" lvl="0" indent="0" algn="l" rtl="0">
              <a:spcBef>
                <a:spcPts val="0"/>
              </a:spcBef>
              <a:spcAft>
                <a:spcPts val="0"/>
              </a:spcAft>
              <a:buNone/>
            </a:pPr>
            <a:r>
              <a:rPr lang="en-US" noProof="0">
                <a:ea typeface="Calibri"/>
                <a:cs typeface="Calibri"/>
                <a:sym typeface="Calibri"/>
              </a:rPr>
              <a:t>Please do a careful walkthrough with the patient about how to handle the TAI system. In order to ensure good compliance over time, a structured and pedagogical education and follow-up of the therapy is required. Plan for the first visit to last for about 60 mins. </a:t>
            </a:r>
          </a:p>
          <a:p>
            <a:pPr marL="0" lvl="0" indent="0" algn="l" rtl="0">
              <a:spcBef>
                <a:spcPts val="0"/>
              </a:spcBef>
              <a:spcAft>
                <a:spcPts val="0"/>
              </a:spcAft>
              <a:buNone/>
            </a:pPr>
            <a:endParaRPr lang="en-US" noProof="0">
              <a:ea typeface="Calibri"/>
              <a:cs typeface="Calibri"/>
              <a:sym typeface="Calibri"/>
            </a:endParaRPr>
          </a:p>
          <a:p>
            <a:pPr marL="0" lvl="0" indent="0" algn="l" rtl="0">
              <a:spcBef>
                <a:spcPts val="0"/>
              </a:spcBef>
              <a:spcAft>
                <a:spcPts val="0"/>
              </a:spcAft>
              <a:buNone/>
            </a:pPr>
            <a:endParaRPr lang="en-US" noProof="0">
              <a:ea typeface="Calibri"/>
              <a:cs typeface="Calibri"/>
              <a:sym typeface="Calibri"/>
            </a:endParaRPr>
          </a:p>
          <a:p>
            <a:pPr marL="0" lvl="0" indent="0" algn="l" rtl="0">
              <a:spcBef>
                <a:spcPts val="0"/>
              </a:spcBef>
              <a:spcAft>
                <a:spcPts val="0"/>
              </a:spcAft>
              <a:buNone/>
            </a:pPr>
            <a:endParaRPr lang="en-US" noProof="0"/>
          </a:p>
        </p:txBody>
      </p:sp>
      <p:sp>
        <p:nvSpPr>
          <p:cNvPr id="278" name="Google Shape;27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noProof="0">
                <a:solidFill>
                  <a:srgbClr val="000000"/>
                </a:solidFill>
              </a:rPr>
              <a:t>Just as the studies show, it’s very important to give the patients good information before they begin using TAI, and it’s also important with a good follow-up.</a:t>
            </a:r>
          </a:p>
          <a:p>
            <a:pPr marL="0" lvl="0" indent="0" algn="l" rtl="0">
              <a:spcBef>
                <a:spcPts val="0"/>
              </a:spcBef>
              <a:spcAft>
                <a:spcPts val="0"/>
              </a:spcAft>
              <a:buNone/>
            </a:pPr>
            <a:endParaRPr lang="en-US" sz="1200" b="0" noProof="0">
              <a:solidFill>
                <a:srgbClr val="000000"/>
              </a:solidFill>
            </a:endParaRPr>
          </a:p>
          <a:p>
            <a:pPr marL="0" lvl="0" indent="0" algn="l" rtl="0">
              <a:spcBef>
                <a:spcPts val="0"/>
              </a:spcBef>
              <a:spcAft>
                <a:spcPts val="0"/>
              </a:spcAft>
              <a:buNone/>
            </a:pPr>
            <a:r>
              <a:rPr lang="en-US" sz="1200" b="0" noProof="0" err="1">
                <a:solidFill>
                  <a:srgbClr val="000000"/>
                </a:solidFill>
              </a:rPr>
              <a:t>Wellspect</a:t>
            </a:r>
            <a:r>
              <a:rPr lang="en-US" sz="1200" b="0" noProof="0">
                <a:solidFill>
                  <a:srgbClr val="000000"/>
                </a:solidFill>
              </a:rPr>
              <a:t> offers a wide assortment of information material in order to help the patient to a good start.</a:t>
            </a:r>
          </a:p>
          <a:p>
            <a:pPr marL="0" lvl="0" indent="0" algn="l" rtl="0">
              <a:spcBef>
                <a:spcPts val="0"/>
              </a:spcBef>
              <a:spcAft>
                <a:spcPts val="0"/>
              </a:spcAft>
              <a:buNone/>
            </a:pPr>
            <a:endParaRPr lang="en-US" sz="1200" b="0" noProof="0">
              <a:solidFill>
                <a:srgbClr val="000000"/>
              </a:solidFill>
            </a:endParaRPr>
          </a:p>
          <a:p>
            <a:pPr marL="0" lvl="0" indent="0" algn="l" rtl="0">
              <a:spcBef>
                <a:spcPts val="0"/>
              </a:spcBef>
              <a:spcAft>
                <a:spcPts val="0"/>
              </a:spcAft>
              <a:buNone/>
            </a:pPr>
            <a:r>
              <a:rPr lang="en-US" sz="1200" b="0" noProof="0">
                <a:solidFill>
                  <a:srgbClr val="000000"/>
                </a:solidFill>
              </a:rPr>
              <a:t>At wellspect.com you’ll find material and information such as:</a:t>
            </a:r>
          </a:p>
          <a:p>
            <a:pPr marL="171450" lvl="0" indent="-171450" algn="l" rtl="0">
              <a:spcBef>
                <a:spcPts val="0"/>
              </a:spcBef>
              <a:spcAft>
                <a:spcPts val="0"/>
              </a:spcAft>
              <a:buFont typeface="Arial" panose="020B0604020202020204" pitchFamily="34" charset="0"/>
              <a:buChar char="•"/>
            </a:pPr>
            <a:r>
              <a:rPr lang="en-US" sz="1200" b="0" noProof="0">
                <a:solidFill>
                  <a:srgbClr val="000000"/>
                </a:solidFill>
              </a:rPr>
              <a:t>Product information</a:t>
            </a:r>
          </a:p>
          <a:p>
            <a:pPr marL="171450" lvl="0" indent="-171450" algn="l" rtl="0">
              <a:spcBef>
                <a:spcPts val="0"/>
              </a:spcBef>
              <a:spcAft>
                <a:spcPts val="0"/>
              </a:spcAft>
              <a:buFont typeface="Arial" panose="020B0604020202020204" pitchFamily="34" charset="0"/>
              <a:buChar char="•"/>
            </a:pPr>
            <a:r>
              <a:rPr lang="en-US" sz="1200" b="0" noProof="0">
                <a:solidFill>
                  <a:srgbClr val="000000"/>
                </a:solidFill>
              </a:rPr>
              <a:t>User guides</a:t>
            </a:r>
          </a:p>
          <a:p>
            <a:pPr marL="171450" lvl="0" indent="-171450" algn="l" rtl="0">
              <a:spcBef>
                <a:spcPts val="0"/>
              </a:spcBef>
              <a:spcAft>
                <a:spcPts val="0"/>
              </a:spcAft>
              <a:buFont typeface="Arial" panose="020B0604020202020204" pitchFamily="34" charset="0"/>
              <a:buChar char="•"/>
            </a:pPr>
            <a:r>
              <a:rPr lang="en-US" sz="1200" b="0" noProof="0">
                <a:solidFill>
                  <a:srgbClr val="000000"/>
                </a:solidFill>
              </a:rPr>
              <a:t>Instruction films</a:t>
            </a:r>
          </a:p>
          <a:p>
            <a:pPr marL="171450" lvl="0" indent="-171450" algn="l" rtl="0">
              <a:spcBef>
                <a:spcPts val="0"/>
              </a:spcBef>
              <a:spcAft>
                <a:spcPts val="0"/>
              </a:spcAft>
              <a:buFont typeface="Arial" panose="020B0604020202020204" pitchFamily="34" charset="0"/>
              <a:buChar char="•"/>
            </a:pPr>
            <a:r>
              <a:rPr lang="en-US" sz="1200" b="0" noProof="0">
                <a:solidFill>
                  <a:srgbClr val="000000"/>
                </a:solidFill>
              </a:rPr>
              <a:t>Testimonials and much more…</a:t>
            </a:r>
          </a:p>
          <a:p>
            <a:pPr marL="171450" lvl="0" indent="-171450" algn="l" rtl="0">
              <a:spcBef>
                <a:spcPts val="0"/>
              </a:spcBef>
              <a:spcAft>
                <a:spcPts val="0"/>
              </a:spcAft>
              <a:buFont typeface="Arial" panose="020B0604020202020204" pitchFamily="34" charset="0"/>
              <a:buChar char="•"/>
            </a:pPr>
            <a:endParaRPr lang="en-US" sz="1200" b="0" noProof="0">
              <a:solidFill>
                <a:srgbClr val="000000"/>
              </a:solidFill>
            </a:endParaRPr>
          </a:p>
          <a:p>
            <a:pPr marL="0" lvl="0" indent="0" algn="l" rtl="0">
              <a:spcBef>
                <a:spcPts val="0"/>
              </a:spcBef>
              <a:spcAft>
                <a:spcPts val="0"/>
              </a:spcAft>
              <a:buNone/>
            </a:pPr>
            <a:endParaRPr lang="en-US" sz="1200" b="0" noProof="0">
              <a:solidFill>
                <a:srgbClr val="000000"/>
              </a:solidFill>
            </a:endParaRPr>
          </a:p>
          <a:p>
            <a:pPr marL="0" marR="0" lvl="0" indent="0" algn="l" rtl="0">
              <a:lnSpc>
                <a:spcPct val="100000"/>
              </a:lnSpc>
              <a:spcBef>
                <a:spcPts val="0"/>
              </a:spcBef>
              <a:spcAft>
                <a:spcPts val="0"/>
              </a:spcAft>
              <a:buClr>
                <a:schemeClr val="dk1"/>
              </a:buClr>
              <a:buSzPts val="800"/>
              <a:buFont typeface="Calibri"/>
              <a:buNone/>
            </a:pPr>
            <a:endParaRPr lang="sv-SE" sz="1200" b="0">
              <a:solidFill>
                <a:srgbClr val="FF0000"/>
              </a:solidFill>
            </a:endParaRPr>
          </a:p>
        </p:txBody>
      </p:sp>
      <p:sp>
        <p:nvSpPr>
          <p:cNvPr id="306" name="Google Shape;3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This presentation intends to give you an overview of what you need to know about TAI and Navina Systems. It does not replace any guidelines or instructions that you have at your institution or instruct on how to assess patients. The information has been reviewed by nurses in clinical practice.</a:t>
            </a:r>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3256579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There is material helping you when initiating TAI such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mn-lt"/>
                <a:ea typeface="+mn-ea"/>
                <a:cs typeface="+mn-cs"/>
              </a:rPr>
              <a:t>Checklist: </a:t>
            </a:r>
            <a:r>
              <a:rPr kumimoji="0" lang="en-US" sz="1200" b="0" i="0" u="none" strike="noStrike" kern="1200" cap="none" spc="0" normalizeH="0" baseline="0" noProof="0">
                <a:ln>
                  <a:noFill/>
                </a:ln>
                <a:solidFill>
                  <a:srgbClr val="000000"/>
                </a:solidFill>
                <a:effectLst/>
                <a:uLnTx/>
                <a:uFillTx/>
                <a:latin typeface="+mn-lt"/>
                <a:ea typeface="+mn-ea"/>
                <a:cs typeface="+mn-cs"/>
              </a:rPr>
              <a:t>As support when initiating TAI.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mn-lt"/>
                <a:ea typeface="+mn-ea"/>
                <a:cs typeface="+mn-cs"/>
              </a:rPr>
              <a:t>Navina Smart app</a:t>
            </a:r>
            <a:r>
              <a:rPr kumimoji="0" lang="en-US" sz="1200" b="0" i="0" u="none" strike="noStrike" kern="1200" cap="none" spc="0" normalizeH="0" baseline="0" noProof="0">
                <a:ln>
                  <a:noFill/>
                </a:ln>
                <a:solidFill>
                  <a:srgbClr val="000000"/>
                </a:solidFill>
                <a:effectLst/>
                <a:uLnTx/>
                <a:uFillTx/>
                <a:latin typeface="+mn-lt"/>
                <a:ea typeface="+mn-ea"/>
                <a:cs typeface="+mn-cs"/>
              </a:rPr>
              <a:t>: </a:t>
            </a:r>
            <a:r>
              <a:rPr lang="en-US" sz="1200" kern="1200">
                <a:solidFill>
                  <a:schemeClr val="tx1"/>
                </a:solidFill>
                <a:effectLst/>
                <a:latin typeface="+mn-lt"/>
                <a:ea typeface="+mn-ea"/>
                <a:cs typeface="+mn-cs"/>
              </a:rPr>
              <a:t>For users of Navina Smart, Navina Smart app is an automatic irrigation diary which can be used in the follow up discussions to tailoring the settings to fit individual needs.</a:t>
            </a:r>
            <a:endParaRPr kumimoji="0" lang="en-US" sz="12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mn-lt"/>
                <a:ea typeface="+mn-ea"/>
                <a:cs typeface="+mn-cs"/>
              </a:rPr>
              <a:t>Folders and information</a:t>
            </a:r>
            <a:r>
              <a:rPr kumimoji="0" lang="en-US" sz="1200" b="0" i="0" u="none" strike="noStrike" kern="1200" cap="none" spc="0" normalizeH="0" baseline="0" noProof="0">
                <a:ln>
                  <a:noFill/>
                </a:ln>
                <a:solidFill>
                  <a:srgbClr val="000000"/>
                </a:solidFill>
                <a:effectLst/>
                <a:uLnTx/>
                <a:uFillTx/>
                <a:latin typeface="+mn-lt"/>
                <a:ea typeface="+mn-ea"/>
                <a:cs typeface="+mn-cs"/>
              </a:rPr>
              <a:t>: About products and different indications.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This material may be ordered through </a:t>
            </a:r>
            <a:r>
              <a:rPr kumimoji="0" lang="en-US" sz="1200" b="0" i="0" u="none" strike="noStrike" kern="1200" cap="none" spc="0" normalizeH="0" baseline="0" noProof="0" err="1">
                <a:ln>
                  <a:noFill/>
                </a:ln>
                <a:solidFill>
                  <a:srgbClr val="000000"/>
                </a:solidFill>
                <a:effectLst/>
                <a:uLnTx/>
                <a:uFillTx/>
                <a:latin typeface="+mn-lt"/>
                <a:ea typeface="+mn-ea"/>
                <a:cs typeface="+mn-cs"/>
              </a:rPr>
              <a:t>Wellspect</a:t>
            </a:r>
            <a:r>
              <a:rPr kumimoji="0" lang="en-US" sz="1200" b="0" i="0" u="none" strike="noStrike" kern="1200" cap="none" spc="0" normalizeH="0" baseline="0" noProof="0">
                <a:ln>
                  <a:noFill/>
                </a:ln>
                <a:solidFill>
                  <a:srgbClr val="000000"/>
                </a:solidFill>
                <a:effectLst/>
                <a:uLnTx/>
                <a:uFillTx/>
                <a:latin typeface="+mn-lt"/>
                <a:ea typeface="+mn-ea"/>
                <a:cs typeface="+mn-cs"/>
              </a:rPr>
              <a:t> – either through your sales representative or through our website.</a:t>
            </a:r>
            <a:endParaRPr kumimoji="0" lang="en-US" sz="1200" b="1" i="0" u="none" strike="noStrike" kern="1200" cap="none" spc="0" normalizeH="0" baseline="0" noProof="0">
              <a:ln>
                <a:noFill/>
              </a:ln>
              <a:solidFill>
                <a:srgbClr val="000000"/>
              </a:solidFill>
              <a:effectLst/>
              <a:uLnTx/>
              <a:uFillTx/>
              <a:latin typeface="+mn-lt"/>
              <a:ea typeface="+mn-ea"/>
              <a:cs typeface="+mn-cs"/>
            </a:endParaRPr>
          </a:p>
          <a:p>
            <a:pPr marL="0" lvl="0" indent="0" algn="l" rtl="0">
              <a:spcBef>
                <a:spcPts val="0"/>
              </a:spcBef>
              <a:spcAft>
                <a:spcPts val="0"/>
              </a:spcAft>
              <a:buNone/>
            </a:pPr>
            <a:endParaRPr/>
          </a:p>
        </p:txBody>
      </p:sp>
      <p:sp>
        <p:nvSpPr>
          <p:cNvPr id="318" name="Google Shape;31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atin typeface="+mn-lt"/>
            </a:endParaRP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24692F0-9B36-4E40-A025-AEC63D3742A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1860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mn-lt"/>
              </a:rPr>
              <a:t>It is important to have a monitoring tool to recognize not only when there has been an adequate response to the treatment, but also when the treatment needs to be escalated.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mn-lt"/>
              </a:rPr>
              <a:t>There are several different monitoring tools available that may suit different individuals depending on their most bothersome symptoms (more information about different scores is found in Explore “How to evaluate bowel dysfunction”).</a:t>
            </a: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24692F0-9B36-4E40-A025-AEC63D3742A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0560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Complications with TAI that requires medical care are bowel perforation and autonomic dysreflexia (if severe). There are other, minor, complications that causes poor treatment adherence such as soiling between TAI periods, leakage of irrigation fluid, repeated expulsions of the catheter and rectal balloon bursts.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Minor pain is experienced by many users of TAI and may be due to the discomforts of the procedure while severe pain need to be investigated to exclude a bowel perforation. </a:t>
            </a:r>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278289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One of the most serious events that can occur with TAI is a bowel perforation. If a sign or symptom of bowel perforation is presented the user should immediately contact the healthcare. </a:t>
            </a:r>
            <a:r>
              <a:rPr lang="en-GB" sz="1200" kern="1200">
                <a:solidFill>
                  <a:schemeClr val="tx1"/>
                </a:solidFill>
                <a:effectLst/>
                <a:latin typeface="+mn-lt"/>
                <a:ea typeface="+mn-ea"/>
                <a:cs typeface="+mn-cs"/>
              </a:rPr>
              <a:t>The severity of a bowel perforation varies from minor symptoms that can be treated with antibiotics to severe symptoms that need surgery. If left untreated, there is a risk of death. </a:t>
            </a:r>
            <a:endParaRPr lang="sv-S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a global audit on bowel perforations during TAI the occurrence rate was shown to be 2 cases out of a million irrigations (0.0002% risk), with an increased risk during treatment initiation and in patients with prior pelvic organ surgery and from rectal balloon burst (Christensen et al 2016). </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a:p>
        </p:txBody>
      </p:sp>
    </p:spTree>
    <p:extLst>
      <p:ext uri="{BB962C8B-B14F-4D97-AF65-F5344CB8AC3E}">
        <p14:creationId xmlns:p14="http://schemas.microsoft.com/office/powerpoint/2010/main" val="2810533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Autonomic Dysreflexia (AD) is a potentially life-threatening acute condition requiring immediate emergency care and the condition most typically occurs in the SCI population, especially those with a lesion at or above the T6 spinal cord level. Acute AD is a reaction of the autonomic nervous system to overstimulation and is characterized by paroxysmal hypertension with headache, profuse sweating, nasal stuffiness, flushing of the skin above the level of the lesion, slow heart rate, anxiety, and sometimes by cognitive impairment (</a:t>
            </a:r>
            <a:r>
              <a:rPr lang="en-US" sz="1200" kern="1200" err="1">
                <a:solidFill>
                  <a:schemeClr val="tx1"/>
                </a:solidFill>
                <a:effectLst/>
                <a:latin typeface="+mn-lt"/>
                <a:ea typeface="+mn-ea"/>
                <a:cs typeface="+mn-cs"/>
              </a:rPr>
              <a:t>Khastgir</a:t>
            </a:r>
            <a:r>
              <a:rPr lang="en-US" sz="1200" kern="1200">
                <a:solidFill>
                  <a:schemeClr val="tx1"/>
                </a:solidFill>
                <a:effectLst/>
                <a:latin typeface="+mn-lt"/>
                <a:ea typeface="+mn-ea"/>
                <a:cs typeface="+mn-cs"/>
              </a:rPr>
              <a:t> et al 2007)</a:t>
            </a:r>
            <a:r>
              <a:rPr lang="en-GB" sz="1200" kern="1200">
                <a:solidFill>
                  <a:schemeClr val="tx1"/>
                </a:solidFill>
                <a:effectLst/>
                <a:latin typeface="+mn-lt"/>
                <a:ea typeface="+mn-ea"/>
                <a:cs typeface="+mn-cs"/>
              </a:rPr>
              <a:t>. AD is believed to be triggered by afferent stimuli (nerve signals that send messages back to the spinal cord and brain) which originate below the level of the spinal cord lesion from example the bowel or bladder. If AD occurs the recommendation is to remove the stimuli immediately. For autonomic symptoms (sweating, palpitations and dizziness) occurring during TAI it is recommended to slow down instillation of irrigation fluid, limit the time on the toilet and to have medications for AD available.</a:t>
            </a:r>
            <a:endParaRPr lang="sv-S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addition; in a randomized controlled study investigating TAI, the symptoms related to AD tended to be more common in the non-TAI group, potentially suggesting that TAI may have a protective effect against AD (Christensen and Krogh, 2010). </a:t>
            </a:r>
            <a:endParaRPr lang="sv-SE" sz="1200" kern="1200">
              <a:solidFill>
                <a:schemeClr val="tx1"/>
              </a:solidFill>
              <a:effectLst/>
              <a:latin typeface="+mn-lt"/>
              <a:ea typeface="+mn-ea"/>
              <a:cs typeface="+mn-cs"/>
            </a:endParaRPr>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a:p>
        </p:txBody>
      </p:sp>
    </p:spTree>
    <p:extLst>
      <p:ext uri="{BB962C8B-B14F-4D97-AF65-F5344CB8AC3E}">
        <p14:creationId xmlns:p14="http://schemas.microsoft.com/office/powerpoint/2010/main" val="2372091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Pain –If cramps, discomfort or pain occur during instillation of water, pause instillation for a moment and continue more slowly, ensure the </a:t>
            </a:r>
            <a:r>
              <a:rPr lang="en-US" noProof="0" err="1"/>
              <a:t>irrigant</a:t>
            </a:r>
            <a:r>
              <a:rPr lang="en-US" noProof="0"/>
              <a:t> has the right temperature (36-38 degrees Celsius). If pain is severe and/or persist stop irrigating, could be a bowel perforation, seek medical care.</a:t>
            </a:r>
          </a:p>
          <a:p>
            <a:endParaRPr lang="en-US" noProof="0"/>
          </a:p>
          <a:p>
            <a:r>
              <a:rPr lang="en-US" noProof="0"/>
              <a:t>Expulsion of the rectal catheter balloon - Inflate the rectal balloon more slowly and </a:t>
            </a:r>
            <a:r>
              <a:rPr lang="en-US" noProof="0" err="1"/>
              <a:t>minimise</a:t>
            </a:r>
            <a:r>
              <a:rPr lang="en-US" noProof="0"/>
              <a:t> the size of the balloon to avoid triggering reflexes, check the water temperature (36-38 degrees Celsius), ensure rectum is empty of stool and check that there is no impaction/constipation.</a:t>
            </a:r>
          </a:p>
          <a:p>
            <a:endParaRPr lang="en-US" noProof="0"/>
          </a:p>
          <a:p>
            <a:r>
              <a:rPr lang="en-US" noProof="0"/>
              <a:t>Bleeding – a small amount of bleeding can be expected, but if regular or copious bleeding occurs it need further investigation. </a:t>
            </a:r>
            <a:r>
              <a:rPr lang="en-US" noProof="0" err="1"/>
              <a:t>Haemorrhage</a:t>
            </a:r>
            <a:r>
              <a:rPr lang="en-US" noProof="0"/>
              <a:t> with or without pain could be a bowel perforation and should be treated as a medical emergency.</a:t>
            </a:r>
          </a:p>
          <a:p>
            <a:endParaRPr lang="en-US" noProof="0"/>
          </a:p>
          <a:p>
            <a:r>
              <a:rPr lang="en-US" noProof="0"/>
              <a:t>Balloon bursts – excessive inflation may cause the balloon to burst, which may cause an anorectal trauma. The risk of trauma is low, but a balloon burst can cause discomfort and pain. Only inflate the rectal balloon as much as considered necessary to prevent leakage during instillation of </a:t>
            </a:r>
            <a:r>
              <a:rPr lang="en-US" noProof="0" err="1"/>
              <a:t>irrigant</a:t>
            </a:r>
            <a:r>
              <a:rPr lang="en-US" noProof="0"/>
              <a:t>.</a:t>
            </a:r>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a:p>
        </p:txBody>
      </p:sp>
    </p:spTree>
    <p:extLst>
      <p:ext uri="{BB962C8B-B14F-4D97-AF65-F5344CB8AC3E}">
        <p14:creationId xmlns:p14="http://schemas.microsoft.com/office/powerpoint/2010/main" val="3677798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1034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28</a:t>
            </a:fld>
            <a:endParaRPr lang="en-US"/>
          </a:p>
        </p:txBody>
      </p:sp>
    </p:spTree>
    <p:extLst>
      <p:ext uri="{BB962C8B-B14F-4D97-AF65-F5344CB8AC3E}">
        <p14:creationId xmlns:p14="http://schemas.microsoft.com/office/powerpoint/2010/main" val="2638868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29</a:t>
            </a:fld>
            <a:endParaRPr lang="en-US"/>
          </a:p>
        </p:txBody>
      </p:sp>
    </p:spTree>
    <p:extLst>
      <p:ext uri="{BB962C8B-B14F-4D97-AF65-F5344CB8AC3E}">
        <p14:creationId xmlns:p14="http://schemas.microsoft.com/office/powerpoint/2010/main" val="3606576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a:t>This is a summary of the knowledge you need to have to teach TAI. In the following slides, you will find this information and in the end you will find cases describing patients and their way to TAI.</a:t>
            </a:r>
          </a:p>
        </p:txBody>
      </p:sp>
      <p:sp>
        <p:nvSpPr>
          <p:cNvPr id="230" name="Google Shape;23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Intended Use</a:t>
            </a:r>
          </a:p>
          <a:p>
            <a:r>
              <a:rPr lang="en-US" sz="1200" b="0" i="0" u="none" strike="noStrike" kern="1200" baseline="0">
                <a:solidFill>
                  <a:schemeClr val="tx1"/>
                </a:solidFill>
                <a:latin typeface="+mn-lt"/>
                <a:ea typeface="+mn-ea"/>
                <a:cs typeface="+mn-cs"/>
              </a:rPr>
              <a:t>The Navina Systems is intended for </a:t>
            </a:r>
            <a:r>
              <a:rPr lang="en-US" sz="1200" b="0" i="0" u="none" strike="noStrike" kern="1200" baseline="0" err="1">
                <a:solidFill>
                  <a:schemeClr val="tx1"/>
                </a:solidFill>
                <a:latin typeface="+mn-lt"/>
                <a:ea typeface="+mn-ea"/>
                <a:cs typeface="+mn-cs"/>
              </a:rPr>
              <a:t>Transanal</a:t>
            </a:r>
            <a:r>
              <a:rPr lang="en-US" sz="1200" b="0" i="0" u="none" strike="noStrike" kern="1200" baseline="0">
                <a:solidFill>
                  <a:schemeClr val="tx1"/>
                </a:solidFill>
                <a:latin typeface="+mn-lt"/>
                <a:ea typeface="+mn-ea"/>
                <a:cs typeface="+mn-cs"/>
              </a:rPr>
              <a:t> Irrigation by instilling water up into the lower part of the</a:t>
            </a:r>
          </a:p>
          <a:p>
            <a:r>
              <a:rPr lang="en-US" sz="1200" b="0" i="0" u="none" strike="noStrike" kern="1200" baseline="0">
                <a:solidFill>
                  <a:schemeClr val="tx1"/>
                </a:solidFill>
                <a:latin typeface="+mn-lt"/>
                <a:ea typeface="+mn-ea"/>
                <a:cs typeface="+mn-cs"/>
              </a:rPr>
              <a:t>colon through a rectal catheter.</a:t>
            </a:r>
          </a:p>
          <a:p>
            <a:endParaRPr lang="en-US" sz="1200" b="1"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Indications</a:t>
            </a:r>
          </a:p>
          <a:p>
            <a:r>
              <a:rPr lang="en-US" sz="1200" b="0" i="0" u="none" strike="noStrike" kern="1200" baseline="0">
                <a:solidFill>
                  <a:schemeClr val="tx1"/>
                </a:solidFill>
                <a:latin typeface="+mn-lt"/>
                <a:ea typeface="+mn-ea"/>
                <a:cs typeface="+mn-cs"/>
              </a:rPr>
              <a:t>The Navina Systems is indicated to help adults and children from 3 years who suffer from faecal</a:t>
            </a:r>
          </a:p>
          <a:p>
            <a:r>
              <a:rPr lang="en-US" sz="1200" b="0" i="0" u="none" strike="noStrike" kern="1200" baseline="0">
                <a:solidFill>
                  <a:schemeClr val="tx1"/>
                </a:solidFill>
                <a:latin typeface="+mn-lt"/>
                <a:ea typeface="+mn-ea"/>
                <a:cs typeface="+mn-cs"/>
              </a:rPr>
              <a:t>incontinence, chronic constipation, and/or time consuming bowel management.</a:t>
            </a:r>
          </a:p>
          <a:p>
            <a:r>
              <a:rPr lang="en-US" sz="1200" b="0" i="0" u="none" strike="noStrike" kern="1200" baseline="0">
                <a:solidFill>
                  <a:schemeClr val="tx1"/>
                </a:solidFill>
                <a:latin typeface="+mn-lt"/>
                <a:ea typeface="+mn-ea"/>
                <a:cs typeface="+mn-cs"/>
              </a:rPr>
              <a:t>By instilling water up into the lower part of the colon, the peristaltic muscles in the bowel can be triggered</a:t>
            </a:r>
          </a:p>
          <a:p>
            <a:r>
              <a:rPr lang="en-US" sz="1200" b="0" i="0" u="none" strike="noStrike" kern="1200" baseline="0">
                <a:solidFill>
                  <a:schemeClr val="tx1"/>
                </a:solidFill>
                <a:latin typeface="+mn-lt"/>
                <a:ea typeface="+mn-ea"/>
                <a:cs typeface="+mn-cs"/>
              </a:rPr>
              <a:t>and start to evacuate the content of the lower colon and rectum.</a:t>
            </a:r>
            <a:endParaRPr lang="sv-SE"/>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30</a:t>
            </a:fld>
            <a:endParaRPr lang="en-US"/>
          </a:p>
        </p:txBody>
      </p:sp>
    </p:spTree>
    <p:extLst>
      <p:ext uri="{BB962C8B-B14F-4D97-AF65-F5344CB8AC3E}">
        <p14:creationId xmlns:p14="http://schemas.microsoft.com/office/powerpoint/2010/main" val="1797832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Intended Use</a:t>
            </a:r>
          </a:p>
          <a:p>
            <a:r>
              <a:rPr lang="en-US" sz="1200" b="0" i="0" u="none" strike="noStrike" kern="1200" baseline="0">
                <a:solidFill>
                  <a:schemeClr val="tx1"/>
                </a:solidFill>
                <a:latin typeface="+mn-lt"/>
                <a:ea typeface="+mn-ea"/>
                <a:cs typeface="+mn-cs"/>
              </a:rPr>
              <a:t>The Navina Systems is intended for </a:t>
            </a:r>
            <a:r>
              <a:rPr lang="en-US" sz="1200" b="0" i="0" u="none" strike="noStrike" kern="1200" baseline="0" err="1">
                <a:solidFill>
                  <a:schemeClr val="tx1"/>
                </a:solidFill>
                <a:latin typeface="+mn-lt"/>
                <a:ea typeface="+mn-ea"/>
                <a:cs typeface="+mn-cs"/>
              </a:rPr>
              <a:t>Transanal</a:t>
            </a:r>
            <a:r>
              <a:rPr lang="en-US" sz="1200" b="0" i="0" u="none" strike="noStrike" kern="1200" baseline="0">
                <a:solidFill>
                  <a:schemeClr val="tx1"/>
                </a:solidFill>
                <a:latin typeface="+mn-lt"/>
                <a:ea typeface="+mn-ea"/>
                <a:cs typeface="+mn-cs"/>
              </a:rPr>
              <a:t> Irrigation by instilling water up into the lower part of the</a:t>
            </a:r>
          </a:p>
          <a:p>
            <a:r>
              <a:rPr lang="en-US" sz="1200" b="0" i="0" u="none" strike="noStrike" kern="1200" baseline="0">
                <a:solidFill>
                  <a:schemeClr val="tx1"/>
                </a:solidFill>
                <a:latin typeface="+mn-lt"/>
                <a:ea typeface="+mn-ea"/>
                <a:cs typeface="+mn-cs"/>
              </a:rPr>
              <a:t>colon through a rectal catheter.</a:t>
            </a:r>
          </a:p>
          <a:p>
            <a:endParaRPr lang="en-US" sz="1200" b="1"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Indications</a:t>
            </a:r>
          </a:p>
          <a:p>
            <a:r>
              <a:rPr lang="en-US" sz="1200" b="0" i="0" u="none" strike="noStrike" kern="1200" baseline="0">
                <a:solidFill>
                  <a:schemeClr val="tx1"/>
                </a:solidFill>
                <a:latin typeface="+mn-lt"/>
                <a:ea typeface="+mn-ea"/>
                <a:cs typeface="+mn-cs"/>
              </a:rPr>
              <a:t>The Navina Systems is indicated to help adults and children from 3 years who suffer from faecal</a:t>
            </a:r>
          </a:p>
          <a:p>
            <a:r>
              <a:rPr lang="en-US" sz="1200" b="0" i="0" u="none" strike="noStrike" kern="1200" baseline="0">
                <a:solidFill>
                  <a:schemeClr val="tx1"/>
                </a:solidFill>
                <a:latin typeface="+mn-lt"/>
                <a:ea typeface="+mn-ea"/>
                <a:cs typeface="+mn-cs"/>
              </a:rPr>
              <a:t>incontinence, chronic constipation, and/or time consuming bowel management.</a:t>
            </a:r>
          </a:p>
          <a:p>
            <a:r>
              <a:rPr lang="en-US" sz="1200" b="0" i="0" u="none" strike="noStrike" kern="1200" baseline="0">
                <a:solidFill>
                  <a:schemeClr val="tx1"/>
                </a:solidFill>
                <a:latin typeface="+mn-lt"/>
                <a:ea typeface="+mn-ea"/>
                <a:cs typeface="+mn-cs"/>
              </a:rPr>
              <a:t>By instilling water up into the lower part of the colon, the peristaltic muscles in the bowel can be triggered</a:t>
            </a:r>
          </a:p>
          <a:p>
            <a:r>
              <a:rPr lang="en-US" sz="1200" b="0" i="0" u="none" strike="noStrike" kern="1200" baseline="0">
                <a:solidFill>
                  <a:schemeClr val="tx1"/>
                </a:solidFill>
                <a:latin typeface="+mn-lt"/>
                <a:ea typeface="+mn-ea"/>
                <a:cs typeface="+mn-cs"/>
              </a:rPr>
              <a:t>and start to evacuate the content of the lower colon and rectum.</a:t>
            </a:r>
            <a:endParaRPr lang="sv-SE"/>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31</a:t>
            </a:fld>
            <a:endParaRPr lang="en-US"/>
          </a:p>
        </p:txBody>
      </p:sp>
    </p:spTree>
    <p:extLst>
      <p:ext uri="{BB962C8B-B14F-4D97-AF65-F5344CB8AC3E}">
        <p14:creationId xmlns:p14="http://schemas.microsoft.com/office/powerpoint/2010/main" val="3343780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Prepare the water container and fill it with lukewarm water (36-38 degrees Celsius).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1. Open the lid of the water container.</a:t>
            </a:r>
          </a:p>
          <a:p>
            <a:r>
              <a:rPr lang="en-US" sz="1200" b="0" i="0" u="none" strike="noStrike" kern="1200" baseline="0">
                <a:solidFill>
                  <a:schemeClr val="tx1"/>
                </a:solidFill>
                <a:latin typeface="+mn-lt"/>
                <a:ea typeface="+mn-ea"/>
                <a:cs typeface="+mn-cs"/>
              </a:rPr>
              <a:t>2. Unwrap the water container by releasing the handle and expanding the container.</a:t>
            </a:r>
          </a:p>
          <a:p>
            <a:r>
              <a:rPr lang="en-US" sz="1200" b="1" i="0" u="none" strike="noStrike" kern="1200" baseline="0">
                <a:solidFill>
                  <a:schemeClr val="tx1"/>
                </a:solidFill>
                <a:latin typeface="+mn-lt"/>
                <a:ea typeface="+mn-ea"/>
                <a:cs typeface="+mn-cs"/>
              </a:rPr>
              <a:t>3. Children</a:t>
            </a:r>
            <a:r>
              <a:rPr lang="en-US" sz="1200" b="0" i="0" u="none" strike="noStrike" kern="1200" baseline="0">
                <a:solidFill>
                  <a:schemeClr val="tx1"/>
                </a:solidFill>
                <a:latin typeface="+mn-lt"/>
                <a:ea typeface="+mn-ea"/>
                <a:cs typeface="+mn-cs"/>
              </a:rPr>
              <a:t>: Fill the container with lukewarm clean tap or bottled water to the level given by your healthcare professional + max 200 ml for activating the cone’s slippery </a:t>
            </a:r>
            <a:r>
              <a:rPr lang="sv-SE" sz="1200" b="0" i="0" u="none" strike="noStrike" kern="1200" baseline="0" err="1">
                <a:solidFill>
                  <a:schemeClr val="tx1"/>
                </a:solidFill>
                <a:latin typeface="+mn-lt"/>
                <a:ea typeface="+mn-ea"/>
                <a:cs typeface="+mn-cs"/>
              </a:rPr>
              <a:t>surface</a:t>
            </a:r>
            <a:r>
              <a:rPr lang="sv-SE" sz="1200" b="0" i="0" u="none" strike="noStrike" kern="1200" baseline="0">
                <a:solidFill>
                  <a:schemeClr val="tx1"/>
                </a:solidFill>
                <a:latin typeface="+mn-lt"/>
                <a:ea typeface="+mn-ea"/>
                <a:cs typeface="+mn-cs"/>
              </a:rPr>
              <a:t>.</a:t>
            </a:r>
          </a:p>
          <a:p>
            <a:r>
              <a:rPr lang="en-US" sz="1200" b="1" i="0" u="none" strike="noStrike" kern="1200" baseline="0">
                <a:solidFill>
                  <a:schemeClr val="tx1"/>
                </a:solidFill>
                <a:latin typeface="+mn-lt"/>
                <a:ea typeface="+mn-ea"/>
                <a:cs typeface="+mn-cs"/>
              </a:rPr>
              <a:t>Adults</a:t>
            </a:r>
            <a:r>
              <a:rPr lang="en-US" sz="1200" b="0" i="0" u="none" strike="noStrike" kern="1200" baseline="0">
                <a:solidFill>
                  <a:schemeClr val="tx1"/>
                </a:solidFill>
                <a:latin typeface="+mn-lt"/>
                <a:ea typeface="+mn-ea"/>
                <a:cs typeface="+mn-cs"/>
              </a:rPr>
              <a:t>: Fill the container with lukewarm clean tap or bottled water to the upper mark of </a:t>
            </a:r>
            <a:r>
              <a:rPr lang="sv-SE" sz="1200" b="0" i="0" u="none" strike="noStrike" kern="1200" baseline="0">
                <a:solidFill>
                  <a:schemeClr val="tx1"/>
                </a:solidFill>
                <a:latin typeface="+mn-lt"/>
                <a:ea typeface="+mn-ea"/>
                <a:cs typeface="+mn-cs"/>
              </a:rPr>
              <a:t>the container.</a:t>
            </a:r>
          </a:p>
          <a:p>
            <a:r>
              <a:rPr lang="en-US" sz="1200" b="0" i="0" u="none" strike="noStrike" kern="1200" baseline="0">
                <a:solidFill>
                  <a:schemeClr val="tx1"/>
                </a:solidFill>
                <a:latin typeface="+mn-lt"/>
                <a:ea typeface="+mn-ea"/>
                <a:cs typeface="+mn-cs"/>
              </a:rPr>
              <a:t>4. Gently close the lid of the container until it clicks. Different ways of doing this are</a:t>
            </a:r>
          </a:p>
          <a:p>
            <a:r>
              <a:rPr lang="sv-SE" sz="1200" b="0" i="0" u="none" strike="noStrike" kern="1200" baseline="0" err="1">
                <a:solidFill>
                  <a:schemeClr val="tx1"/>
                </a:solidFill>
                <a:latin typeface="+mn-lt"/>
                <a:ea typeface="+mn-ea"/>
                <a:cs typeface="+mn-cs"/>
              </a:rPr>
              <a:t>illustrated</a:t>
            </a:r>
            <a:r>
              <a:rPr lang="sv-SE" sz="1200" b="0" i="0" u="none" strike="noStrike" kern="1200" baseline="0">
                <a:solidFill>
                  <a:schemeClr val="tx1"/>
                </a:solidFill>
                <a:latin typeface="+mn-lt"/>
                <a:ea typeface="+mn-ea"/>
                <a:cs typeface="+mn-cs"/>
              </a:rPr>
              <a:t> </a:t>
            </a:r>
            <a:r>
              <a:rPr lang="sv-SE" sz="1200" b="0" i="0" u="none" strike="noStrike" kern="1200" baseline="0" err="1">
                <a:solidFill>
                  <a:schemeClr val="tx1"/>
                </a:solidFill>
                <a:latin typeface="+mn-lt"/>
                <a:ea typeface="+mn-ea"/>
                <a:cs typeface="+mn-cs"/>
              </a:rPr>
              <a:t>below</a:t>
            </a:r>
            <a:r>
              <a:rPr lang="sv-SE" sz="1200" b="0" i="0" u="none" strike="noStrike" kern="1200" baseline="0">
                <a:solidFill>
                  <a:schemeClr val="tx1"/>
                </a:solidFill>
                <a:latin typeface="+mn-lt"/>
                <a:ea typeface="+mn-ea"/>
                <a:cs typeface="+mn-cs"/>
              </a:rPr>
              <a:t>.</a:t>
            </a:r>
          </a:p>
          <a:p>
            <a:r>
              <a:rPr lang="en-US" sz="1200" b="0" i="0" u="none" strike="noStrike" kern="1200" baseline="0">
                <a:solidFill>
                  <a:schemeClr val="tx1"/>
                </a:solidFill>
                <a:latin typeface="+mn-lt"/>
                <a:ea typeface="+mn-ea"/>
                <a:cs typeface="+mn-cs"/>
              </a:rPr>
              <a:t>5. Place the container wherever is most convenient during the TAI procedure; standing on</a:t>
            </a:r>
          </a:p>
          <a:p>
            <a:r>
              <a:rPr lang="en-US" sz="1200" b="0" i="0" u="none" strike="noStrike" kern="1200" baseline="0">
                <a:solidFill>
                  <a:schemeClr val="tx1"/>
                </a:solidFill>
                <a:latin typeface="+mn-lt"/>
                <a:ea typeface="+mn-ea"/>
                <a:cs typeface="+mn-cs"/>
              </a:rPr>
              <a:t>the floor, hanging by the handle or placed on a shelf or in the sink.</a:t>
            </a:r>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32</a:t>
            </a:fld>
            <a:endParaRPr lang="en-US"/>
          </a:p>
        </p:txBody>
      </p:sp>
    </p:spTree>
    <p:extLst>
      <p:ext uri="{BB962C8B-B14F-4D97-AF65-F5344CB8AC3E}">
        <p14:creationId xmlns:p14="http://schemas.microsoft.com/office/powerpoint/2010/main" val="1521616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err="1"/>
              <a:t>Depending</a:t>
            </a:r>
            <a:r>
              <a:rPr lang="sv-SE"/>
              <a:t> on the symptoms </a:t>
            </a:r>
            <a:r>
              <a:rPr lang="sv-SE" err="1"/>
              <a:t>of</a:t>
            </a:r>
            <a:r>
              <a:rPr lang="sv-SE"/>
              <a:t> the patient different </a:t>
            </a:r>
            <a:r>
              <a:rPr lang="sv-SE" err="1"/>
              <a:t>volumes</a:t>
            </a:r>
            <a:r>
              <a:rPr lang="sv-SE"/>
              <a:t> </a:t>
            </a:r>
            <a:r>
              <a:rPr lang="sv-SE" err="1"/>
              <a:t>of</a:t>
            </a:r>
            <a:r>
              <a:rPr lang="sv-SE"/>
              <a:t> irrigation fluid </a:t>
            </a:r>
            <a:r>
              <a:rPr lang="sv-SE" err="1"/>
              <a:t>may</a:t>
            </a:r>
            <a:r>
              <a:rPr lang="sv-SE"/>
              <a:t> be </a:t>
            </a:r>
            <a:r>
              <a:rPr lang="sv-SE" err="1"/>
              <a:t>needed</a:t>
            </a:r>
            <a:r>
              <a:rPr lang="sv-SE"/>
              <a:t>. </a:t>
            </a:r>
            <a:r>
              <a:rPr lang="sv-SE" err="1"/>
              <a:t>High-volume</a:t>
            </a:r>
            <a:r>
              <a:rPr lang="sv-SE"/>
              <a:t> TAI is </a:t>
            </a:r>
            <a:r>
              <a:rPr lang="sv-SE" err="1"/>
              <a:t>often</a:t>
            </a:r>
            <a:r>
              <a:rPr lang="sv-SE"/>
              <a:t> </a:t>
            </a:r>
            <a:r>
              <a:rPr lang="sv-SE" err="1"/>
              <a:t>referred</a:t>
            </a:r>
            <a:r>
              <a:rPr lang="sv-SE"/>
              <a:t> to as </a:t>
            </a:r>
            <a:r>
              <a:rPr lang="sv-SE" err="1"/>
              <a:t>more</a:t>
            </a:r>
            <a:r>
              <a:rPr lang="sv-SE"/>
              <a:t> </a:t>
            </a:r>
            <a:r>
              <a:rPr lang="sv-SE" err="1"/>
              <a:t>than</a:t>
            </a:r>
            <a:r>
              <a:rPr lang="sv-SE"/>
              <a:t> 250 </a:t>
            </a:r>
            <a:r>
              <a:rPr lang="sv-SE" err="1"/>
              <a:t>mls</a:t>
            </a:r>
            <a:r>
              <a:rPr lang="sv-SE"/>
              <a:t> </a:t>
            </a:r>
            <a:r>
              <a:rPr lang="sv-SE" err="1"/>
              <a:t>while</a:t>
            </a:r>
            <a:r>
              <a:rPr lang="sv-SE"/>
              <a:t> </a:t>
            </a:r>
            <a:r>
              <a:rPr lang="sv-SE" err="1"/>
              <a:t>low-volume</a:t>
            </a:r>
            <a:r>
              <a:rPr lang="sv-SE"/>
              <a:t> TAI is </a:t>
            </a:r>
            <a:r>
              <a:rPr lang="sv-SE" err="1"/>
              <a:t>considered</a:t>
            </a:r>
            <a:r>
              <a:rPr lang="sv-SE"/>
              <a:t> to be </a:t>
            </a:r>
            <a:r>
              <a:rPr lang="sv-SE" err="1"/>
              <a:t>up</a:t>
            </a:r>
            <a:r>
              <a:rPr lang="sv-SE"/>
              <a:t> to 250 </a:t>
            </a:r>
            <a:r>
              <a:rPr lang="sv-SE" err="1"/>
              <a:t>mls</a:t>
            </a:r>
            <a:r>
              <a:rPr lang="sv-SE"/>
              <a:t>. The </a:t>
            </a:r>
            <a:r>
              <a:rPr lang="sv-SE" err="1"/>
              <a:t>volume</a:t>
            </a:r>
            <a:r>
              <a:rPr lang="sv-SE"/>
              <a:t> </a:t>
            </a:r>
            <a:r>
              <a:rPr lang="sv-SE" err="1"/>
              <a:t>of</a:t>
            </a:r>
            <a:r>
              <a:rPr lang="sv-SE"/>
              <a:t> </a:t>
            </a:r>
            <a:r>
              <a:rPr lang="sv-SE" err="1"/>
              <a:t>water</a:t>
            </a:r>
            <a:r>
              <a:rPr lang="sv-SE"/>
              <a:t> </a:t>
            </a:r>
            <a:r>
              <a:rPr lang="sv-SE" err="1"/>
              <a:t>instilled</a:t>
            </a:r>
            <a:r>
              <a:rPr lang="sv-SE"/>
              <a:t> </a:t>
            </a:r>
            <a:r>
              <a:rPr lang="sv-SE" err="1"/>
              <a:t>affects</a:t>
            </a:r>
            <a:r>
              <a:rPr lang="sv-SE"/>
              <a:t> the </a:t>
            </a:r>
            <a:r>
              <a:rPr lang="sv-SE" err="1"/>
              <a:t>emptying</a:t>
            </a:r>
            <a:r>
              <a:rPr lang="sv-SE"/>
              <a:t>, </a:t>
            </a:r>
            <a:r>
              <a:rPr lang="sv-SE" err="1"/>
              <a:t>high-volume</a:t>
            </a:r>
            <a:r>
              <a:rPr lang="sv-SE"/>
              <a:t> </a:t>
            </a:r>
            <a:r>
              <a:rPr lang="sv-SE" err="1"/>
              <a:t>will</a:t>
            </a:r>
            <a:r>
              <a:rPr lang="sv-SE"/>
              <a:t> </a:t>
            </a:r>
            <a:r>
              <a:rPr lang="sv-SE" err="1"/>
              <a:t>empty</a:t>
            </a:r>
            <a:r>
              <a:rPr lang="sv-SE"/>
              <a:t> a </a:t>
            </a:r>
            <a:r>
              <a:rPr lang="sv-SE" err="1"/>
              <a:t>large</a:t>
            </a:r>
            <a:r>
              <a:rPr lang="sv-SE"/>
              <a:t> part </a:t>
            </a:r>
            <a:r>
              <a:rPr lang="sv-SE" err="1"/>
              <a:t>of</a:t>
            </a:r>
            <a:r>
              <a:rPr lang="sv-SE"/>
              <a:t> the colon </a:t>
            </a:r>
            <a:r>
              <a:rPr lang="sv-SE" err="1"/>
              <a:t>while</a:t>
            </a:r>
            <a:r>
              <a:rPr lang="sv-SE"/>
              <a:t> a </a:t>
            </a:r>
            <a:r>
              <a:rPr lang="sv-SE" err="1"/>
              <a:t>lower</a:t>
            </a:r>
            <a:r>
              <a:rPr lang="sv-SE"/>
              <a:t> </a:t>
            </a:r>
            <a:r>
              <a:rPr lang="sv-SE" err="1"/>
              <a:t>volume</a:t>
            </a:r>
            <a:r>
              <a:rPr lang="sv-SE"/>
              <a:t> </a:t>
            </a:r>
            <a:r>
              <a:rPr lang="sv-SE" err="1"/>
              <a:t>may</a:t>
            </a:r>
            <a:r>
              <a:rPr lang="sv-SE"/>
              <a:t> </a:t>
            </a:r>
            <a:r>
              <a:rPr lang="sv-SE" err="1"/>
              <a:t>empty</a:t>
            </a:r>
            <a:r>
              <a:rPr lang="sv-SE"/>
              <a:t> </a:t>
            </a:r>
            <a:r>
              <a:rPr lang="sv-SE" err="1"/>
              <a:t>only</a:t>
            </a:r>
            <a:r>
              <a:rPr lang="sv-SE"/>
              <a:t> </a:t>
            </a:r>
            <a:r>
              <a:rPr lang="sv-SE" err="1"/>
              <a:t>rectum</a:t>
            </a:r>
            <a:r>
              <a:rPr lang="sv-SE"/>
              <a:t> (Emmanuel et al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r>
              <a:rPr lang="sv-SE" b="1"/>
              <a:t>Children</a:t>
            </a:r>
            <a:r>
              <a:rPr lang="sv-SE"/>
              <a:t>:</a:t>
            </a:r>
            <a:r>
              <a:rPr lang="en-US" sz="1200" b="0" i="0" u="none" strike="noStrike" kern="1200" baseline="0">
                <a:solidFill>
                  <a:schemeClr val="tx1"/>
                </a:solidFill>
                <a:latin typeface="+mn-lt"/>
                <a:ea typeface="+mn-ea"/>
                <a:cs typeface="+mn-cs"/>
              </a:rPr>
              <a:t>The lowest volume of </a:t>
            </a:r>
            <a:r>
              <a:rPr lang="en-US" sz="1200" b="0" i="0" u="none" strike="noStrike" kern="1200" baseline="0" err="1">
                <a:solidFill>
                  <a:schemeClr val="tx1"/>
                </a:solidFill>
                <a:latin typeface="+mn-lt"/>
                <a:ea typeface="+mn-ea"/>
                <a:cs typeface="+mn-cs"/>
              </a:rPr>
              <a:t>irrigant</a:t>
            </a:r>
            <a:r>
              <a:rPr lang="en-US" sz="1200" b="0" i="0" u="none" strike="noStrike" kern="1200" baseline="0">
                <a:solidFill>
                  <a:schemeClr val="tx1"/>
                </a:solidFill>
                <a:latin typeface="+mn-lt"/>
                <a:ea typeface="+mn-ea"/>
                <a:cs typeface="+mn-cs"/>
              </a:rPr>
              <a:t> should be used that achieves the desired effect. It is recommended to use a volume of </a:t>
            </a:r>
            <a:r>
              <a:rPr lang="en-US" sz="1200" b="0" i="0" u="none" strike="noStrike" kern="1200" baseline="0" err="1">
                <a:solidFill>
                  <a:schemeClr val="tx1"/>
                </a:solidFill>
                <a:latin typeface="+mn-lt"/>
                <a:ea typeface="+mn-ea"/>
                <a:cs typeface="+mn-cs"/>
              </a:rPr>
              <a:t>irrigant</a:t>
            </a:r>
            <a:r>
              <a:rPr lang="en-US" sz="1200" b="0" i="0" u="none" strike="noStrike" kern="1200" baseline="0">
                <a:solidFill>
                  <a:schemeClr val="tx1"/>
                </a:solidFill>
                <a:latin typeface="+mn-lt"/>
                <a:ea typeface="+mn-ea"/>
                <a:cs typeface="+mn-cs"/>
              </a:rPr>
              <a:t> of 10 to 20 mL/kg, with a maximum total volume of 1 L. This calculation should be based on ideal body weight for height rather than the actual weight of an obese child </a:t>
            </a:r>
            <a:r>
              <a:rPr lang="sv-SE" sz="1200" b="0" i="0" u="none" strike="noStrike" kern="1200" baseline="0">
                <a:solidFill>
                  <a:schemeClr val="tx1"/>
                </a:solidFill>
                <a:latin typeface="+mn-lt"/>
                <a:ea typeface="+mn-ea"/>
                <a:cs typeface="+mn-cs"/>
              </a:rPr>
              <a:t>(Mosiello et al. </a:t>
            </a:r>
            <a:r>
              <a:rPr lang="en-US" sz="1200" b="0" i="0" u="none" strike="noStrike" kern="1200" baseline="0">
                <a:solidFill>
                  <a:schemeClr val="tx1"/>
                </a:solidFill>
                <a:latin typeface="+mn-lt"/>
                <a:ea typeface="+mn-ea"/>
                <a:cs typeface="+mn-cs"/>
              </a:rPr>
              <a:t>JPGN, Volume 64, Number 3, 2017</a:t>
            </a:r>
            <a:r>
              <a:rPr lang="sv-SE" sz="1200" b="0" i="0" u="none" strike="noStrike" kern="1200" baseline="0">
                <a:solidFill>
                  <a:schemeClr val="tx1"/>
                </a:solidFill>
                <a:latin typeface="+mn-lt"/>
                <a:ea typeface="+mn-ea"/>
                <a:cs typeface="+mn-cs"/>
              </a:rPr>
              <a:t>).</a:t>
            </a:r>
            <a:endParaRPr lang="sv-SE"/>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a:p>
        </p:txBody>
      </p:sp>
    </p:spTree>
    <p:extLst>
      <p:ext uri="{BB962C8B-B14F-4D97-AF65-F5344CB8AC3E}">
        <p14:creationId xmlns:p14="http://schemas.microsoft.com/office/powerpoint/2010/main" val="7938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Assembly the device according to color codes and make sure all connectors are in place and locked.</a:t>
            </a:r>
          </a:p>
          <a:p>
            <a:endParaRPr lang="en-US" sz="1200" b="0" i="0" u="none" strike="noStrike" kern="1200" baseline="0">
              <a:solidFill>
                <a:schemeClr val="tx1"/>
              </a:solidFill>
              <a:latin typeface="+mn-lt"/>
              <a:ea typeface="+mn-ea"/>
              <a:cs typeface="+mn-cs"/>
            </a:endParaRPr>
          </a:p>
          <a:p>
            <a:pPr marL="0" indent="0">
              <a:buNone/>
            </a:pPr>
            <a:r>
              <a:rPr lang="en-US" sz="1200" b="0" i="0" u="none" strike="noStrike" kern="1200" baseline="0">
                <a:solidFill>
                  <a:schemeClr val="tx1"/>
                </a:solidFill>
                <a:latin typeface="+mn-lt"/>
                <a:ea typeface="+mn-ea"/>
                <a:cs typeface="+mn-cs"/>
              </a:rPr>
              <a:t>1. Connect the tube with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connectors to the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connector on the water container. Lock the connection by turning it clockwise until it stops.</a:t>
            </a:r>
          </a:p>
          <a:p>
            <a:pPr marL="0" indent="0">
              <a:buNone/>
            </a:pPr>
            <a:r>
              <a:rPr lang="en-US" sz="1200" b="0" i="0" u="none" strike="noStrike" kern="1200" baseline="0">
                <a:solidFill>
                  <a:schemeClr val="tx1"/>
                </a:solidFill>
                <a:latin typeface="+mn-lt"/>
                <a:ea typeface="+mn-ea"/>
                <a:cs typeface="+mn-cs"/>
              </a:rPr>
              <a:t>1b. Remove the protective caps.</a:t>
            </a:r>
          </a:p>
          <a:p>
            <a:r>
              <a:rPr lang="en-US" sz="1200" b="0" i="0" u="none" strike="noStrike" kern="1200" baseline="0">
                <a:solidFill>
                  <a:schemeClr val="tx1"/>
                </a:solidFill>
                <a:latin typeface="+mn-lt"/>
                <a:ea typeface="+mn-ea"/>
                <a:cs typeface="+mn-cs"/>
              </a:rPr>
              <a:t>2. Connect the other end of the tube with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connectors, to the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connector with the water symbol on the Navina control unit. Lock the connection by turning it clockwise until it stops.</a:t>
            </a:r>
          </a:p>
          <a:p>
            <a:r>
              <a:rPr lang="en-US" sz="1200" b="0" i="0" u="none" strike="noStrike" kern="1200" baseline="0">
                <a:solidFill>
                  <a:schemeClr val="tx1"/>
                </a:solidFill>
                <a:latin typeface="+mn-lt"/>
                <a:ea typeface="+mn-ea"/>
                <a:cs typeface="+mn-cs"/>
              </a:rPr>
              <a:t>3. Connect the tube with the </a:t>
            </a:r>
            <a:r>
              <a:rPr lang="en-US" sz="1200" b="1" i="0" u="none" strike="noStrike" kern="1200" baseline="0">
                <a:solidFill>
                  <a:schemeClr val="tx1"/>
                </a:solidFill>
                <a:latin typeface="+mn-lt"/>
                <a:ea typeface="+mn-ea"/>
                <a:cs typeface="+mn-cs"/>
              </a:rPr>
              <a:t>light blue </a:t>
            </a:r>
            <a:r>
              <a:rPr lang="en-US" sz="1200" b="0" i="0" u="none" strike="noStrike" kern="1200" baseline="0">
                <a:solidFill>
                  <a:schemeClr val="tx1"/>
                </a:solidFill>
                <a:latin typeface="+mn-lt"/>
                <a:ea typeface="+mn-ea"/>
                <a:cs typeface="+mn-cs"/>
              </a:rPr>
              <a:t>connector to the </a:t>
            </a:r>
            <a:r>
              <a:rPr lang="en-US" sz="1200" b="1" i="0" u="none" strike="noStrike" kern="1200" baseline="0">
                <a:solidFill>
                  <a:schemeClr val="tx1"/>
                </a:solidFill>
                <a:latin typeface="+mn-lt"/>
                <a:ea typeface="+mn-ea"/>
                <a:cs typeface="+mn-cs"/>
              </a:rPr>
              <a:t>light blue </a:t>
            </a:r>
            <a:r>
              <a:rPr lang="en-US" sz="1200" b="0" i="0" u="none" strike="noStrike" kern="1200" baseline="0">
                <a:solidFill>
                  <a:schemeClr val="tx1"/>
                </a:solidFill>
                <a:latin typeface="+mn-lt"/>
                <a:ea typeface="+mn-ea"/>
                <a:cs typeface="+mn-cs"/>
              </a:rPr>
              <a:t>connection and the catheter symbol on the Navina control unit. Lock the connection by turning it clockwise until it stops.</a:t>
            </a:r>
          </a:p>
          <a:p>
            <a:r>
              <a:rPr lang="en-US" sz="1200" b="0" i="0" u="none" strike="noStrike" kern="1200" baseline="0">
                <a:solidFill>
                  <a:schemeClr val="tx1"/>
                </a:solidFill>
                <a:latin typeface="+mn-lt"/>
                <a:ea typeface="+mn-ea"/>
                <a:cs typeface="+mn-cs"/>
              </a:rPr>
              <a:t>4. Peel the cone/catheter packaging open </a:t>
            </a:r>
            <a:r>
              <a:rPr lang="en-US" sz="1200" b="1" i="0" u="none" strike="noStrike" kern="1200" baseline="0">
                <a:solidFill>
                  <a:schemeClr val="tx1"/>
                </a:solidFill>
                <a:latin typeface="+mn-lt"/>
                <a:ea typeface="+mn-ea"/>
                <a:cs typeface="+mn-cs"/>
              </a:rPr>
              <a:t>2-3 cm </a:t>
            </a:r>
            <a:r>
              <a:rPr lang="en-US" sz="1200" b="0" i="0" u="none" strike="noStrike" kern="1200" baseline="0">
                <a:solidFill>
                  <a:schemeClr val="tx1"/>
                </a:solidFill>
                <a:latin typeface="+mn-lt"/>
                <a:ea typeface="+mn-ea"/>
                <a:cs typeface="+mn-cs"/>
              </a:rPr>
              <a:t>to expose the rectal cone/catheter connection. Do </a:t>
            </a:r>
            <a:r>
              <a:rPr lang="en-US" sz="1200" b="1" i="0" u="none" strike="noStrike" kern="1200" baseline="0">
                <a:solidFill>
                  <a:schemeClr val="tx1"/>
                </a:solidFill>
                <a:latin typeface="+mn-lt"/>
                <a:ea typeface="+mn-ea"/>
                <a:cs typeface="+mn-cs"/>
              </a:rPr>
              <a:t>not </a:t>
            </a:r>
            <a:r>
              <a:rPr lang="en-US" sz="1200" b="0" i="0" u="none" strike="noStrike" kern="1200" baseline="0">
                <a:solidFill>
                  <a:schemeClr val="tx1"/>
                </a:solidFill>
                <a:latin typeface="+mn-lt"/>
                <a:ea typeface="+mn-ea"/>
                <a:cs typeface="+mn-cs"/>
              </a:rPr>
              <a:t>remove the cone/catheter from the packaging.</a:t>
            </a:r>
          </a:p>
          <a:p>
            <a:r>
              <a:rPr lang="en-US" sz="1200" b="0" i="0" u="none" strike="noStrike" kern="1200" baseline="0">
                <a:solidFill>
                  <a:schemeClr val="tx1"/>
                </a:solidFill>
                <a:latin typeface="+mn-lt"/>
                <a:ea typeface="+mn-ea"/>
                <a:cs typeface="+mn-cs"/>
              </a:rPr>
              <a:t>5. Attach the tube with the </a:t>
            </a:r>
            <a:r>
              <a:rPr lang="en-US" sz="1200" b="1" i="0" u="none" strike="noStrike" kern="1200" baseline="0">
                <a:solidFill>
                  <a:schemeClr val="tx1"/>
                </a:solidFill>
                <a:latin typeface="+mn-lt"/>
                <a:ea typeface="+mn-ea"/>
                <a:cs typeface="+mn-cs"/>
              </a:rPr>
              <a:t>white </a:t>
            </a:r>
            <a:r>
              <a:rPr lang="en-US" sz="1200" b="0" i="0" u="none" strike="noStrike" kern="1200" baseline="0">
                <a:solidFill>
                  <a:schemeClr val="tx1"/>
                </a:solidFill>
                <a:latin typeface="+mn-lt"/>
                <a:ea typeface="+mn-ea"/>
                <a:cs typeface="+mn-cs"/>
              </a:rPr>
              <a:t>connection to the cone/catheter. The connection is half-moon shaped to help connect it correctly. Lock the connection by turning it clockwise until it stops.</a:t>
            </a:r>
          </a:p>
          <a:p>
            <a:r>
              <a:rPr lang="en-US" sz="1200" b="0" i="0" u="none" strike="noStrike" kern="1200" baseline="0">
                <a:solidFill>
                  <a:schemeClr val="tx1"/>
                </a:solidFill>
                <a:latin typeface="+mn-lt"/>
                <a:ea typeface="+mn-ea"/>
                <a:cs typeface="+mn-cs"/>
              </a:rPr>
              <a:t>6. Attach the packaging to a vertical surface by the adhesive patch, place it in the sink or in a tall glass to keep the incoming water remain in the package.</a:t>
            </a:r>
          </a:p>
          <a:p>
            <a:r>
              <a:rPr lang="en-US" sz="1200" b="0" i="0" u="none" strike="noStrike" kern="1200" baseline="0">
                <a:solidFill>
                  <a:schemeClr val="tx1"/>
                </a:solidFill>
                <a:latin typeface="+mn-lt"/>
                <a:ea typeface="+mn-ea"/>
                <a:cs typeface="+mn-cs"/>
              </a:rPr>
              <a:t>7. Ensure that the placement of the cone/catheter is within easy reach when seated on the toilet.</a:t>
            </a:r>
          </a:p>
        </p:txBody>
      </p:sp>
      <p:sp>
        <p:nvSpPr>
          <p:cNvPr id="4" name="Slide Number Placeholder 3"/>
          <p:cNvSpPr>
            <a:spLocks noGrp="1"/>
          </p:cNvSpPr>
          <p:nvPr>
            <p:ph type="sldNum" sz="quarter" idx="5"/>
          </p:nvPr>
        </p:nvSpPr>
        <p:spPr/>
        <p:txBody>
          <a:bodyPr/>
          <a:lstStyle/>
          <a:p>
            <a:fld id="{6D4018D2-26EA-4626-92F2-1F10E443FD0D}" type="slidenum">
              <a:rPr lang="en-US" smtClean="0"/>
              <a:t>34</a:t>
            </a:fld>
            <a:endParaRPr lang="en-US"/>
          </a:p>
        </p:txBody>
      </p:sp>
    </p:spTree>
    <p:extLst>
      <p:ext uri="{BB962C8B-B14F-4D97-AF65-F5344CB8AC3E}">
        <p14:creationId xmlns:p14="http://schemas.microsoft.com/office/powerpoint/2010/main" val="3458895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Assembly the device according to color codes and make sure all connectors are in place and locked.</a:t>
            </a:r>
          </a:p>
          <a:p>
            <a:endParaRPr lang="en-US" sz="1200" b="0" i="0" u="none" strike="noStrike" kern="1200" baseline="0">
              <a:solidFill>
                <a:schemeClr val="tx1"/>
              </a:solidFill>
              <a:latin typeface="+mn-lt"/>
              <a:ea typeface="+mn-ea"/>
              <a:cs typeface="+mn-cs"/>
            </a:endParaRPr>
          </a:p>
          <a:p>
            <a:pPr marL="0" indent="0">
              <a:buNone/>
            </a:pPr>
            <a:r>
              <a:rPr lang="en-US" sz="1200" b="0" i="0" u="none" strike="noStrike" kern="1200" baseline="0">
                <a:solidFill>
                  <a:schemeClr val="tx1"/>
                </a:solidFill>
                <a:latin typeface="+mn-lt"/>
                <a:ea typeface="+mn-ea"/>
                <a:cs typeface="+mn-cs"/>
              </a:rPr>
              <a:t>1. Connect the tube with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connectors to the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connector on the water container. Lock the connection by turning it clockwise until it stops.</a:t>
            </a:r>
          </a:p>
          <a:p>
            <a:r>
              <a:rPr lang="en-US" sz="1200" b="0" i="0" u="none" strike="noStrike" kern="1200" baseline="0">
                <a:solidFill>
                  <a:schemeClr val="tx1"/>
                </a:solidFill>
                <a:latin typeface="+mn-lt"/>
                <a:ea typeface="+mn-ea"/>
                <a:cs typeface="+mn-cs"/>
              </a:rPr>
              <a:t>2. Connect the other end of the tube with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connectors, to the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connector with the water symbol on the Navina control unit. Lock the connection by turning it clockwise until it stops.</a:t>
            </a:r>
          </a:p>
          <a:p>
            <a:r>
              <a:rPr lang="en-US" sz="1200" b="0" i="0" u="none" strike="noStrike" kern="1200" baseline="0">
                <a:solidFill>
                  <a:schemeClr val="tx1"/>
                </a:solidFill>
                <a:latin typeface="+mn-lt"/>
                <a:ea typeface="+mn-ea"/>
                <a:cs typeface="+mn-cs"/>
              </a:rPr>
              <a:t>3. Connect the tube with the </a:t>
            </a:r>
            <a:r>
              <a:rPr lang="en-US" sz="1200" b="1" i="0" u="none" strike="noStrike" kern="1200" baseline="0">
                <a:solidFill>
                  <a:schemeClr val="tx1"/>
                </a:solidFill>
                <a:latin typeface="+mn-lt"/>
                <a:ea typeface="+mn-ea"/>
                <a:cs typeface="+mn-cs"/>
              </a:rPr>
              <a:t>light blue </a:t>
            </a:r>
            <a:r>
              <a:rPr lang="en-US" sz="1200" b="0" i="0" u="none" strike="noStrike" kern="1200" baseline="0">
                <a:solidFill>
                  <a:schemeClr val="tx1"/>
                </a:solidFill>
                <a:latin typeface="+mn-lt"/>
                <a:ea typeface="+mn-ea"/>
                <a:cs typeface="+mn-cs"/>
              </a:rPr>
              <a:t>connector to the </a:t>
            </a:r>
            <a:r>
              <a:rPr lang="en-US" sz="1200" b="1" i="0" u="none" strike="noStrike" kern="1200" baseline="0">
                <a:solidFill>
                  <a:schemeClr val="tx1"/>
                </a:solidFill>
                <a:latin typeface="+mn-lt"/>
                <a:ea typeface="+mn-ea"/>
                <a:cs typeface="+mn-cs"/>
              </a:rPr>
              <a:t>light blue </a:t>
            </a:r>
            <a:r>
              <a:rPr lang="en-US" sz="1200" b="0" i="0" u="none" strike="noStrike" kern="1200" baseline="0">
                <a:solidFill>
                  <a:schemeClr val="tx1"/>
                </a:solidFill>
                <a:latin typeface="+mn-lt"/>
                <a:ea typeface="+mn-ea"/>
                <a:cs typeface="+mn-cs"/>
              </a:rPr>
              <a:t>connection and the catheter symbol on the Navina control unit. Lock the connection by turning it clockwise until it stops.</a:t>
            </a:r>
          </a:p>
          <a:p>
            <a:r>
              <a:rPr lang="en-US" sz="1200" b="0" i="0" u="none" strike="noStrike" kern="1200" baseline="0">
                <a:solidFill>
                  <a:schemeClr val="tx1"/>
                </a:solidFill>
                <a:latin typeface="+mn-lt"/>
                <a:ea typeface="+mn-ea"/>
                <a:cs typeface="+mn-cs"/>
              </a:rPr>
              <a:t>4. Peel the cone/catheter packaging open </a:t>
            </a:r>
            <a:r>
              <a:rPr lang="en-US" sz="1200" b="1" i="0" u="none" strike="noStrike" kern="1200" baseline="0">
                <a:solidFill>
                  <a:schemeClr val="tx1"/>
                </a:solidFill>
                <a:latin typeface="+mn-lt"/>
                <a:ea typeface="+mn-ea"/>
                <a:cs typeface="+mn-cs"/>
              </a:rPr>
              <a:t>2-3 cm </a:t>
            </a:r>
            <a:r>
              <a:rPr lang="en-US" sz="1200" b="0" i="0" u="none" strike="noStrike" kern="1200" baseline="0">
                <a:solidFill>
                  <a:schemeClr val="tx1"/>
                </a:solidFill>
                <a:latin typeface="+mn-lt"/>
                <a:ea typeface="+mn-ea"/>
                <a:cs typeface="+mn-cs"/>
              </a:rPr>
              <a:t>to expose the rectal cone/catheter connection. Do </a:t>
            </a:r>
            <a:r>
              <a:rPr lang="en-US" sz="1200" b="1" i="0" u="none" strike="noStrike" kern="1200" baseline="0">
                <a:solidFill>
                  <a:schemeClr val="tx1"/>
                </a:solidFill>
                <a:latin typeface="+mn-lt"/>
                <a:ea typeface="+mn-ea"/>
                <a:cs typeface="+mn-cs"/>
              </a:rPr>
              <a:t>not </a:t>
            </a:r>
            <a:r>
              <a:rPr lang="en-US" sz="1200" b="0" i="0" u="none" strike="noStrike" kern="1200" baseline="0">
                <a:solidFill>
                  <a:schemeClr val="tx1"/>
                </a:solidFill>
                <a:latin typeface="+mn-lt"/>
                <a:ea typeface="+mn-ea"/>
                <a:cs typeface="+mn-cs"/>
              </a:rPr>
              <a:t>remove the cone/catheter from the packaging.</a:t>
            </a:r>
          </a:p>
          <a:p>
            <a:r>
              <a:rPr lang="en-US" sz="1200" b="0" i="0" u="none" strike="noStrike" kern="1200" baseline="0">
                <a:solidFill>
                  <a:schemeClr val="tx1"/>
                </a:solidFill>
                <a:latin typeface="+mn-lt"/>
                <a:ea typeface="+mn-ea"/>
                <a:cs typeface="+mn-cs"/>
              </a:rPr>
              <a:t>5. Attach the tube with the </a:t>
            </a:r>
            <a:r>
              <a:rPr lang="en-US" sz="1200" b="1" i="0" u="none" strike="noStrike" kern="1200" baseline="0">
                <a:solidFill>
                  <a:schemeClr val="tx1"/>
                </a:solidFill>
                <a:latin typeface="+mn-lt"/>
                <a:ea typeface="+mn-ea"/>
                <a:cs typeface="+mn-cs"/>
              </a:rPr>
              <a:t>white </a:t>
            </a:r>
            <a:r>
              <a:rPr lang="en-US" sz="1200" b="0" i="0" u="none" strike="noStrike" kern="1200" baseline="0">
                <a:solidFill>
                  <a:schemeClr val="tx1"/>
                </a:solidFill>
                <a:latin typeface="+mn-lt"/>
                <a:ea typeface="+mn-ea"/>
                <a:cs typeface="+mn-cs"/>
              </a:rPr>
              <a:t>connection to the cone/catheter. The connection is half-moon shaped to help connect it correctly. Lock the connection by turning it clockwise until it stops.</a:t>
            </a:r>
          </a:p>
          <a:p>
            <a:r>
              <a:rPr lang="en-US" sz="1200" b="0" i="0" u="none" strike="noStrike" kern="1200" baseline="0">
                <a:solidFill>
                  <a:schemeClr val="tx1"/>
                </a:solidFill>
                <a:latin typeface="+mn-lt"/>
                <a:ea typeface="+mn-ea"/>
                <a:cs typeface="+mn-cs"/>
              </a:rPr>
              <a:t>6. Attach the packaging to a vertical surface by the adhesive patch, place it in the sink or in a tall glass to keep the incoming water remain in the package.</a:t>
            </a:r>
          </a:p>
          <a:p>
            <a:r>
              <a:rPr lang="en-US" sz="1200" b="0" i="0" u="none" strike="noStrike" kern="1200" baseline="0">
                <a:solidFill>
                  <a:schemeClr val="tx1"/>
                </a:solidFill>
                <a:latin typeface="+mn-lt"/>
                <a:ea typeface="+mn-ea"/>
                <a:cs typeface="+mn-cs"/>
              </a:rPr>
              <a:t>7. Ensure that the placement of the cone/catheter is within easy reach when seated on the toilet.</a:t>
            </a:r>
          </a:p>
        </p:txBody>
      </p:sp>
      <p:sp>
        <p:nvSpPr>
          <p:cNvPr id="4" name="Slide Number Placeholder 3"/>
          <p:cNvSpPr>
            <a:spLocks noGrp="1"/>
          </p:cNvSpPr>
          <p:nvPr>
            <p:ph type="sldNum" sz="quarter" idx="5"/>
          </p:nvPr>
        </p:nvSpPr>
        <p:spPr/>
        <p:txBody>
          <a:bodyPr/>
          <a:lstStyle/>
          <a:p>
            <a:fld id="{6D4018D2-26EA-4626-92F2-1F10E443FD0D}" type="slidenum">
              <a:rPr lang="en-US" smtClean="0"/>
              <a:t>35</a:t>
            </a:fld>
            <a:endParaRPr lang="en-US"/>
          </a:p>
        </p:txBody>
      </p:sp>
    </p:spTree>
    <p:extLst>
      <p:ext uri="{BB962C8B-B14F-4D97-AF65-F5344CB8AC3E}">
        <p14:creationId xmlns:p14="http://schemas.microsoft.com/office/powerpoint/2010/main" val="2786546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 rectal cone/catheter has a hydrophilic surface to ease insertion and it is activated with water.</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Navina Smart</a:t>
            </a:r>
          </a:p>
          <a:p>
            <a:r>
              <a:rPr lang="en-US" sz="1200" b="0" i="0" u="none" strike="noStrike" kern="1200" baseline="0">
                <a:solidFill>
                  <a:schemeClr val="tx1"/>
                </a:solidFill>
                <a:latin typeface="+mn-lt"/>
                <a:ea typeface="+mn-ea"/>
                <a:cs typeface="+mn-cs"/>
              </a:rPr>
              <a:t>1. Turn on the Navina Smart control unit by pressing the on/off button . A blue light will indicate that the device is on and the display will show the welcome screen.</a:t>
            </a:r>
          </a:p>
          <a:p>
            <a:r>
              <a:rPr lang="en-US" sz="1200" b="0" i="0" u="none" strike="noStrike" kern="1200" baseline="0">
                <a:solidFill>
                  <a:schemeClr val="tx1"/>
                </a:solidFill>
                <a:latin typeface="+mn-lt"/>
                <a:ea typeface="+mn-ea"/>
                <a:cs typeface="+mn-cs"/>
              </a:rPr>
              <a:t>2. Press “Deflation of balloon”- button to enter activation mode. The display will show the water container and the catheter pointing down in its packaging on a blue background.</a:t>
            </a:r>
          </a:p>
          <a:p>
            <a:r>
              <a:rPr lang="en-US" sz="1200" b="0" i="0" u="none" strike="noStrike" kern="1200" baseline="0">
                <a:solidFill>
                  <a:schemeClr val="tx1"/>
                </a:solidFill>
                <a:latin typeface="+mn-lt"/>
                <a:ea typeface="+mn-ea"/>
                <a:cs typeface="+mn-cs"/>
              </a:rPr>
              <a:t>3. Press and hold “instillation of water”-buttons 1 or 2 to start the water flow. This will empty the tubes of air and activate the hydrophilic surface on the catheter making it slippery.</a:t>
            </a:r>
          </a:p>
          <a:p>
            <a:r>
              <a:rPr lang="en-US" sz="1200" b="0" i="0" u="none" strike="noStrike" kern="1200" baseline="0">
                <a:solidFill>
                  <a:schemeClr val="tx1"/>
                </a:solidFill>
                <a:latin typeface="+mn-lt"/>
                <a:ea typeface="+mn-ea"/>
                <a:cs typeface="+mn-cs"/>
              </a:rPr>
              <a:t>4. Release the “instillation of water”-button when the water has reached ¾</a:t>
            </a:r>
            <a:r>
              <a:rPr lang="en-US" sz="1200" b="1" i="0" u="none" strike="noStrike" kern="1200" baseline="0">
                <a:solidFill>
                  <a:schemeClr val="tx1"/>
                </a:solidFill>
                <a:latin typeface="+mn-lt"/>
                <a:ea typeface="+mn-ea"/>
                <a:cs typeface="+mn-cs"/>
              </a:rPr>
              <a:t> </a:t>
            </a:r>
            <a:r>
              <a:rPr lang="en-US" sz="1200" b="0" i="0" u="none" strike="noStrike" kern="1200" baseline="0">
                <a:solidFill>
                  <a:schemeClr val="tx1"/>
                </a:solidFill>
                <a:latin typeface="+mn-lt"/>
                <a:ea typeface="+mn-ea"/>
                <a:cs typeface="+mn-cs"/>
              </a:rPr>
              <a:t>of the catheter or most part of the cone.</a:t>
            </a:r>
          </a:p>
          <a:p>
            <a:r>
              <a:rPr lang="en-US" sz="1200" b="0" i="0" u="none" strike="noStrike" kern="1200" baseline="0">
                <a:solidFill>
                  <a:schemeClr val="tx1"/>
                </a:solidFill>
                <a:latin typeface="+mn-lt"/>
                <a:ea typeface="+mn-ea"/>
                <a:cs typeface="+mn-cs"/>
              </a:rPr>
              <a:t>5. Press “Deflation of balloon”- button to proceed to the instillation mode.</a:t>
            </a:r>
          </a:p>
          <a:p>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36</a:t>
            </a:fld>
            <a:endParaRPr lang="en-US"/>
          </a:p>
        </p:txBody>
      </p:sp>
    </p:spTree>
    <p:extLst>
      <p:ext uri="{BB962C8B-B14F-4D97-AF65-F5344CB8AC3E}">
        <p14:creationId xmlns:p14="http://schemas.microsoft.com/office/powerpoint/2010/main" val="421484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 rectal cone/catheter has a hydrophilic surface to ease insertion and it is activated with water.</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Navina Classic</a:t>
            </a:r>
          </a:p>
          <a:p>
            <a:r>
              <a:rPr lang="en-US" sz="1200" b="0" i="0" u="none" strike="noStrike" kern="1200" baseline="0">
                <a:solidFill>
                  <a:schemeClr val="tx1"/>
                </a:solidFill>
                <a:latin typeface="+mn-lt"/>
                <a:ea typeface="+mn-ea"/>
                <a:cs typeface="+mn-cs"/>
              </a:rPr>
              <a:t>1. Make sure the water flow is open. The water flow is open when you can see the water symbol above the blue switch.</a:t>
            </a:r>
          </a:p>
          <a:p>
            <a:r>
              <a:rPr lang="en-US" sz="1200" b="0" i="0" u="none" strike="noStrike" kern="1200" baseline="0">
                <a:solidFill>
                  <a:schemeClr val="tx1"/>
                </a:solidFill>
                <a:latin typeface="+mn-lt"/>
                <a:ea typeface="+mn-ea"/>
                <a:cs typeface="+mn-cs"/>
              </a:rPr>
              <a:t>2. Use the dark blue pump to start the water flow. This will empty the tubes of air and activate the hydrophilic surface on the cone/catheter making it slippery.</a:t>
            </a:r>
            <a:endParaRPr lang="en-US" sz="1200" b="0" i="1"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3. Close the water flow with the switch when the water has reached ¾ of the catheter or most part of the cone.</a:t>
            </a:r>
          </a:p>
          <a:p>
            <a:endParaRPr lang="en-US" sz="1200" b="0" i="0" u="none" strike="noStrike" kern="1200" baseline="0">
              <a:solidFill>
                <a:schemeClr val="tx1"/>
              </a:solidFill>
              <a:latin typeface="+mn-lt"/>
              <a:ea typeface="+mn-ea"/>
              <a:cs typeface="+mn-cs"/>
            </a:endParaRPr>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37</a:t>
            </a:fld>
            <a:endParaRPr lang="en-US"/>
          </a:p>
        </p:txBody>
      </p:sp>
    </p:spTree>
    <p:extLst>
      <p:ext uri="{BB962C8B-B14F-4D97-AF65-F5344CB8AC3E}">
        <p14:creationId xmlns:p14="http://schemas.microsoft.com/office/powerpoint/2010/main" val="1875078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err="1">
                <a:solidFill>
                  <a:srgbClr val="FF0000"/>
                </a:solidFill>
              </a:rPr>
              <a:t>Insertion</a:t>
            </a:r>
            <a:r>
              <a:rPr lang="sv-SE" i="0">
                <a:solidFill>
                  <a:srgbClr val="FF0000"/>
                </a:solidFill>
              </a:rPr>
              <a:t> </a:t>
            </a:r>
            <a:r>
              <a:rPr lang="sv-SE" i="0" err="1">
                <a:solidFill>
                  <a:srgbClr val="FF0000"/>
                </a:solidFill>
              </a:rPr>
              <a:t>of</a:t>
            </a:r>
            <a:r>
              <a:rPr lang="sv-SE" i="0">
                <a:solidFill>
                  <a:srgbClr val="FF0000"/>
                </a:solidFill>
              </a:rPr>
              <a:t> </a:t>
            </a:r>
            <a:r>
              <a:rPr lang="sv-SE" i="0" err="1">
                <a:solidFill>
                  <a:srgbClr val="FF0000"/>
                </a:solidFill>
              </a:rPr>
              <a:t>catheter</a:t>
            </a:r>
            <a:r>
              <a:rPr lang="sv-SE" i="0">
                <a:solidFill>
                  <a:srgbClr val="FF0000"/>
                </a:solidFill>
              </a:rPr>
              <a:t> or </a:t>
            </a:r>
            <a:r>
              <a:rPr lang="sv-SE" i="0" err="1">
                <a:solidFill>
                  <a:srgbClr val="FF0000"/>
                </a:solidFill>
              </a:rPr>
              <a:t>cone</a:t>
            </a:r>
            <a:r>
              <a:rPr lang="sv-SE" i="0">
                <a:solidFill>
                  <a:srgbClr val="FF0000"/>
                </a:solidFill>
              </a:rPr>
              <a:t> </a:t>
            </a:r>
            <a:r>
              <a:rPr lang="sv-SE" i="0" err="1">
                <a:solidFill>
                  <a:srgbClr val="FF0000"/>
                </a:solidFill>
              </a:rPr>
              <a:t>can</a:t>
            </a:r>
            <a:r>
              <a:rPr lang="sv-SE" i="0">
                <a:solidFill>
                  <a:srgbClr val="FF0000"/>
                </a:solidFill>
              </a:rPr>
              <a:t> be </a:t>
            </a:r>
            <a:r>
              <a:rPr lang="sv-SE" i="0" err="1">
                <a:solidFill>
                  <a:srgbClr val="FF0000"/>
                </a:solidFill>
              </a:rPr>
              <a:t>performed</a:t>
            </a:r>
            <a:r>
              <a:rPr lang="sv-SE" i="0">
                <a:solidFill>
                  <a:srgbClr val="FF0000"/>
                </a:solidFill>
              </a:rPr>
              <a:t> in a </a:t>
            </a:r>
            <a:r>
              <a:rPr lang="sv-SE" i="0" err="1">
                <a:solidFill>
                  <a:srgbClr val="FF0000"/>
                </a:solidFill>
              </a:rPr>
              <a:t>sitting</a:t>
            </a:r>
            <a:r>
              <a:rPr lang="sv-SE" i="0">
                <a:solidFill>
                  <a:srgbClr val="FF0000"/>
                </a:solidFill>
              </a:rPr>
              <a:t>, </a:t>
            </a:r>
            <a:r>
              <a:rPr lang="sv-SE" i="0" err="1">
                <a:solidFill>
                  <a:srgbClr val="FF0000"/>
                </a:solidFill>
              </a:rPr>
              <a:t>squatting</a:t>
            </a:r>
            <a:r>
              <a:rPr lang="sv-SE" i="0">
                <a:solidFill>
                  <a:srgbClr val="FF0000"/>
                </a:solidFill>
              </a:rPr>
              <a:t> or </a:t>
            </a:r>
            <a:r>
              <a:rPr lang="sv-SE" i="0" err="1">
                <a:solidFill>
                  <a:srgbClr val="FF0000"/>
                </a:solidFill>
              </a:rPr>
              <a:t>standing</a:t>
            </a:r>
            <a:r>
              <a:rPr lang="sv-SE" i="0">
                <a:solidFill>
                  <a:srgbClr val="FF0000"/>
                </a:solidFill>
              </a:rPr>
              <a:t> position; </a:t>
            </a:r>
            <a:r>
              <a:rPr lang="sv-SE" i="0" err="1">
                <a:solidFill>
                  <a:srgbClr val="FF0000"/>
                </a:solidFill>
              </a:rPr>
              <a:t>most</a:t>
            </a:r>
            <a:r>
              <a:rPr lang="sv-SE" i="0">
                <a:solidFill>
                  <a:srgbClr val="FF0000"/>
                </a:solidFill>
              </a:rPr>
              <a:t> </a:t>
            </a:r>
            <a:r>
              <a:rPr lang="sv-SE" i="0" err="1">
                <a:solidFill>
                  <a:srgbClr val="FF0000"/>
                </a:solidFill>
              </a:rPr>
              <a:t>people</a:t>
            </a:r>
            <a:r>
              <a:rPr lang="sv-SE" i="0">
                <a:solidFill>
                  <a:srgbClr val="FF0000"/>
                </a:solidFill>
              </a:rPr>
              <a:t> </a:t>
            </a:r>
            <a:r>
              <a:rPr lang="sv-SE" i="0" err="1">
                <a:solidFill>
                  <a:srgbClr val="FF0000"/>
                </a:solidFill>
              </a:rPr>
              <a:t>will</a:t>
            </a:r>
            <a:r>
              <a:rPr lang="sv-SE" i="0">
                <a:solidFill>
                  <a:srgbClr val="FF0000"/>
                </a:solidFill>
              </a:rPr>
              <a:t> </a:t>
            </a:r>
            <a:r>
              <a:rPr lang="sv-SE" i="0" err="1">
                <a:solidFill>
                  <a:srgbClr val="FF0000"/>
                </a:solidFill>
              </a:rPr>
              <a:t>sit</a:t>
            </a:r>
            <a:r>
              <a:rPr lang="sv-SE" i="0">
                <a:solidFill>
                  <a:srgbClr val="FF0000"/>
                </a:solidFill>
              </a:rPr>
              <a:t> to </a:t>
            </a:r>
            <a:r>
              <a:rPr lang="sv-SE" i="0" err="1">
                <a:solidFill>
                  <a:srgbClr val="FF0000"/>
                </a:solidFill>
              </a:rPr>
              <a:t>insert</a:t>
            </a:r>
            <a:r>
              <a:rPr lang="sv-SE" i="0">
                <a:solidFill>
                  <a:srgbClr val="FF0000"/>
                </a:solidFill>
              </a:rPr>
              <a:t> it. </a:t>
            </a:r>
            <a:r>
              <a:rPr lang="en-US" sz="1200" b="1" i="0" u="none" strike="noStrike" kern="1200" baseline="0">
                <a:solidFill>
                  <a:schemeClr val="tx1"/>
                </a:solidFill>
                <a:latin typeface="+mn-lt"/>
                <a:ea typeface="+mn-ea"/>
                <a:cs typeface="+mn-cs"/>
              </a:rPr>
              <a:t>Children: </a:t>
            </a:r>
            <a:r>
              <a:rPr lang="en-US" sz="1200" b="0" i="0" u="none" strike="noStrike" kern="1200" baseline="0">
                <a:solidFill>
                  <a:schemeClr val="tx1"/>
                </a:solidFill>
                <a:latin typeface="+mn-lt"/>
                <a:ea typeface="+mn-ea"/>
                <a:cs typeface="+mn-cs"/>
              </a:rPr>
              <a:t>Find the position that is best for the child, this can be bending over with knees bent or sitting on the toilet or crouching.</a:t>
            </a:r>
          </a:p>
          <a:p>
            <a:endParaRPr lang="en-US" sz="1200" b="1"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Insert the catheter or cone</a:t>
            </a:r>
          </a:p>
          <a:p>
            <a:r>
              <a:rPr lang="en-US" sz="1200" b="0" i="0" u="none" strike="noStrike" kern="1200" baseline="0">
                <a:solidFill>
                  <a:schemeClr val="tx1"/>
                </a:solidFill>
                <a:latin typeface="+mn-lt"/>
                <a:ea typeface="+mn-ea"/>
                <a:cs typeface="+mn-cs"/>
              </a:rPr>
              <a:t>1. Make sure not to block the flow in the tubes in any way, e.g. by sitting on them.</a:t>
            </a:r>
          </a:p>
          <a:p>
            <a:r>
              <a:rPr lang="en-US" sz="1200" b="0" i="0" u="none" strike="noStrike" kern="1200" baseline="0">
                <a:solidFill>
                  <a:schemeClr val="tx1"/>
                </a:solidFill>
                <a:latin typeface="+mn-lt"/>
                <a:ea typeface="+mn-ea"/>
                <a:cs typeface="+mn-cs"/>
              </a:rPr>
              <a:t>2. Remove the catheter or cone from its packaging. Keep the package for the disposal of the catheter or cone.</a:t>
            </a:r>
          </a:p>
          <a:p>
            <a:r>
              <a:rPr lang="en-US" sz="1200" b="0" i="0" u="none" strike="noStrike" kern="1200" baseline="0">
                <a:solidFill>
                  <a:schemeClr val="tx1"/>
                </a:solidFill>
                <a:latin typeface="+mn-lt"/>
                <a:ea typeface="+mn-ea"/>
                <a:cs typeface="+mn-cs"/>
              </a:rPr>
              <a:t>3. Hold at the catheter’s or cone’s handle.</a:t>
            </a:r>
          </a:p>
          <a:p>
            <a:r>
              <a:rPr lang="en-US" sz="1200" b="0" i="0" u="none" strike="noStrike" kern="1200" baseline="0">
                <a:solidFill>
                  <a:schemeClr val="tx1"/>
                </a:solidFill>
                <a:latin typeface="+mn-lt"/>
                <a:ea typeface="+mn-ea"/>
                <a:cs typeface="+mn-cs"/>
              </a:rPr>
              <a:t>4. Carefully insert the catheter/cone, without any force, into the rectum. </a:t>
            </a:r>
            <a:r>
              <a:rPr lang="en-US" i="0"/>
              <a:t>Never insert catheter or cone with force and never insert beyond the cone’s widest part or the catheter’s m</a:t>
            </a:r>
            <a:r>
              <a:rPr lang="en-US" sz="1200" b="0" i="0" u="none" strike="noStrike" kern="1200" baseline="0">
                <a:solidFill>
                  <a:schemeClr val="tx1"/>
                </a:solidFill>
                <a:latin typeface="+mn-lt"/>
                <a:ea typeface="+mn-ea"/>
                <a:cs typeface="+mn-cs"/>
              </a:rPr>
              <a:t>aximum insertable length</a:t>
            </a:r>
            <a:r>
              <a:rPr lang="en-US" i="0"/>
              <a:t>. </a:t>
            </a:r>
            <a:endParaRPr lang="en-US" sz="1200" b="0" i="0" u="none" strike="noStrike" kern="1200" baseline="0">
              <a:solidFill>
                <a:schemeClr val="tx1"/>
              </a:solidFill>
              <a:latin typeface="+mn-lt"/>
              <a:ea typeface="+mn-ea"/>
              <a:cs typeface="+mn-cs"/>
            </a:endParaRPr>
          </a:p>
          <a:p>
            <a:endParaRPr lang="en-US" sz="1200" b="0" i="1" u="none" strike="noStrike" kern="1200" baseline="0">
              <a:solidFill>
                <a:schemeClr val="tx1"/>
              </a:solidFill>
              <a:latin typeface="+mn-lt"/>
              <a:ea typeface="+mn-ea"/>
              <a:cs typeface="+mn-cs"/>
            </a:endParaRPr>
          </a:p>
          <a:p>
            <a:r>
              <a:rPr lang="en-US" sz="1200" b="0" i="1" u="none" strike="noStrike" kern="1200" baseline="0">
                <a:solidFill>
                  <a:schemeClr val="tx1"/>
                </a:solidFill>
                <a:latin typeface="+mn-lt"/>
                <a:ea typeface="+mn-ea"/>
                <a:cs typeface="+mn-cs"/>
              </a:rPr>
              <a:t>NOTE: Digital evacuation may be needed to ensure that the catheter/cone can be safely and correctly inserted. This is particularly important during the early use of the system. When well established, the rectum will usually be empty when conducting TAI. However, if resistance continues do not force the cone into the rectum. Stop using the irrigation and evaluate cause of resistance. </a:t>
            </a:r>
          </a:p>
          <a:p>
            <a:endParaRPr lang="en-US" sz="1200" b="0" i="1"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Inflate balloon</a:t>
            </a:r>
          </a:p>
          <a:p>
            <a:r>
              <a:rPr lang="en-US" sz="1200" b="1" i="0" u="none" strike="noStrike" kern="1200" baseline="0">
                <a:solidFill>
                  <a:schemeClr val="tx1"/>
                </a:solidFill>
                <a:latin typeface="+mn-lt"/>
                <a:ea typeface="+mn-ea"/>
                <a:cs typeface="+mn-cs"/>
              </a:rPr>
              <a:t>Children: </a:t>
            </a:r>
            <a:r>
              <a:rPr lang="en-US" sz="1200" b="0" i="0" u="none" strike="noStrike" kern="1200" baseline="0">
                <a:solidFill>
                  <a:schemeClr val="tx1"/>
                </a:solidFill>
                <a:latin typeface="+mn-lt"/>
                <a:ea typeface="+mn-ea"/>
                <a:cs typeface="+mn-cs"/>
              </a:rPr>
              <a:t>Monitor the child’s face during inflation, for signs of distress or discomfort. Stop or pause if it is uncomfortable for the child.</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Navina Smart</a:t>
            </a:r>
          </a:p>
          <a:p>
            <a:r>
              <a:rPr lang="en-US" sz="1200" b="0" i="0" u="none" strike="noStrike" kern="1200" baseline="0">
                <a:solidFill>
                  <a:schemeClr val="tx1"/>
                </a:solidFill>
                <a:latin typeface="+mn-lt"/>
                <a:ea typeface="+mn-ea"/>
                <a:cs typeface="+mn-cs"/>
              </a:rPr>
              <a:t>1. Press “inflation balloon”-button on the Navina Smart control unit to inflate the balloon. Stop the inflation at any time by releasing the button.</a:t>
            </a:r>
          </a:p>
          <a:p>
            <a:r>
              <a:rPr lang="en-US" sz="1200" b="0" i="0" u="none" strike="noStrike" kern="1200" baseline="0">
                <a:solidFill>
                  <a:schemeClr val="tx1"/>
                </a:solidFill>
                <a:latin typeface="+mn-lt"/>
                <a:ea typeface="+mn-ea"/>
                <a:cs typeface="+mn-cs"/>
              </a:rPr>
              <a:t>2. Inflate the balloon up to the set size that is preset. It is recommended to start with a small balloon and increase if needed.</a:t>
            </a:r>
          </a:p>
          <a:p>
            <a:r>
              <a:rPr lang="en-US" sz="1200" b="0" i="0" u="none" strike="noStrike" kern="1200" baseline="0">
                <a:solidFill>
                  <a:schemeClr val="tx1"/>
                </a:solidFill>
                <a:latin typeface="+mn-lt"/>
                <a:ea typeface="+mn-ea"/>
                <a:cs typeface="+mn-cs"/>
              </a:rPr>
              <a:t>3. Gently pull the catheter slightly down to seal off the rectum.</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Navina Classic</a:t>
            </a:r>
          </a:p>
          <a:p>
            <a:r>
              <a:rPr lang="en-US" sz="1200" b="0" i="0" u="none" strike="noStrike" kern="1200" baseline="0">
                <a:solidFill>
                  <a:schemeClr val="tx1"/>
                </a:solidFill>
                <a:latin typeface="+mn-lt"/>
                <a:ea typeface="+mn-ea"/>
                <a:cs typeface="+mn-cs"/>
              </a:rPr>
              <a:t>1. Use the light blue pump on the Navina Classic control unit to inflate the balloon. Stop the inflation at any time</a:t>
            </a:r>
          </a:p>
          <a:p>
            <a:r>
              <a:rPr lang="en-US" sz="1200" b="0" i="0" u="none" strike="noStrike" kern="1200" baseline="0">
                <a:solidFill>
                  <a:schemeClr val="tx1"/>
                </a:solidFill>
                <a:latin typeface="+mn-lt"/>
                <a:ea typeface="+mn-ea"/>
                <a:cs typeface="+mn-cs"/>
              </a:rPr>
              <a:t>by releasing the pump.</a:t>
            </a:r>
          </a:p>
          <a:p>
            <a:r>
              <a:rPr lang="en-US" sz="1200" b="0" i="0" u="none" strike="noStrike" kern="1200" baseline="0">
                <a:solidFill>
                  <a:schemeClr val="tx1"/>
                </a:solidFill>
                <a:latin typeface="+mn-lt"/>
                <a:ea typeface="+mn-ea"/>
                <a:cs typeface="+mn-cs"/>
              </a:rPr>
              <a:t>2. Inflate the balloon up to recommended size. It is recommended to start with a small balloon and increase if needed. </a:t>
            </a:r>
            <a:r>
              <a:rPr lang="en-US" sz="1200" b="0" i="1" u="none" strike="noStrike" kern="1200" baseline="0">
                <a:solidFill>
                  <a:schemeClr val="tx1"/>
                </a:solidFill>
                <a:latin typeface="+mn-lt"/>
                <a:ea typeface="+mn-ea"/>
                <a:cs typeface="+mn-cs"/>
              </a:rPr>
              <a:t>Never use more than </a:t>
            </a:r>
            <a:r>
              <a:rPr lang="en-US" sz="1200" b="1" i="1" u="none" strike="noStrike" kern="1200" baseline="0">
                <a:solidFill>
                  <a:schemeClr val="tx1"/>
                </a:solidFill>
                <a:latin typeface="+mn-lt"/>
                <a:ea typeface="+mn-ea"/>
                <a:cs typeface="+mn-cs"/>
              </a:rPr>
              <a:t>5 </a:t>
            </a:r>
            <a:r>
              <a:rPr lang="en-US" sz="1200" b="0" i="1" u="none" strike="noStrike" kern="1200" baseline="0">
                <a:solidFill>
                  <a:schemeClr val="tx1"/>
                </a:solidFill>
                <a:latin typeface="+mn-lt"/>
                <a:ea typeface="+mn-ea"/>
                <a:cs typeface="+mn-cs"/>
              </a:rPr>
              <a:t>pumps when you are using the </a:t>
            </a:r>
            <a:r>
              <a:rPr lang="en-US" sz="1200" b="1" i="1" u="none" strike="noStrike" kern="1200" baseline="0">
                <a:solidFill>
                  <a:schemeClr val="tx1"/>
                </a:solidFill>
                <a:latin typeface="+mn-lt"/>
                <a:ea typeface="+mn-ea"/>
                <a:cs typeface="+mn-cs"/>
              </a:rPr>
              <a:t>regular </a:t>
            </a:r>
            <a:r>
              <a:rPr lang="en-US" sz="1200" b="0" i="1" u="none" strike="noStrike" kern="1200" baseline="0">
                <a:solidFill>
                  <a:schemeClr val="tx1"/>
                </a:solidFill>
                <a:latin typeface="+mn-lt"/>
                <a:ea typeface="+mn-ea"/>
                <a:cs typeface="+mn-cs"/>
              </a:rPr>
              <a:t>catheter and never use more than </a:t>
            </a:r>
            <a:r>
              <a:rPr lang="en-US" sz="1200" b="1" i="1" u="none" strike="noStrike" kern="1200" baseline="0">
                <a:solidFill>
                  <a:schemeClr val="tx1"/>
                </a:solidFill>
                <a:latin typeface="+mn-lt"/>
                <a:ea typeface="+mn-ea"/>
                <a:cs typeface="+mn-cs"/>
              </a:rPr>
              <a:t>2 </a:t>
            </a:r>
            <a:r>
              <a:rPr lang="en-US" sz="1200" b="0" i="1" u="none" strike="noStrike" kern="1200" baseline="0">
                <a:solidFill>
                  <a:schemeClr val="tx1"/>
                </a:solidFill>
                <a:latin typeface="+mn-lt"/>
                <a:ea typeface="+mn-ea"/>
                <a:cs typeface="+mn-cs"/>
              </a:rPr>
              <a:t>pumps when you are using the </a:t>
            </a:r>
            <a:r>
              <a:rPr lang="en-US" sz="1200" b="1" i="1" u="none" strike="noStrike" kern="1200" baseline="0">
                <a:solidFill>
                  <a:schemeClr val="tx1"/>
                </a:solidFill>
                <a:latin typeface="+mn-lt"/>
                <a:ea typeface="+mn-ea"/>
                <a:cs typeface="+mn-cs"/>
              </a:rPr>
              <a:t>small </a:t>
            </a:r>
            <a:r>
              <a:rPr lang="en-US" sz="1200" b="0" i="1" u="none" strike="noStrike" kern="1200" baseline="0">
                <a:solidFill>
                  <a:schemeClr val="tx1"/>
                </a:solidFill>
                <a:latin typeface="+mn-lt"/>
                <a:ea typeface="+mn-ea"/>
                <a:cs typeface="+mn-cs"/>
              </a:rPr>
              <a:t>catheter.</a:t>
            </a:r>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3. Gently pull the catheter slightly down to seal off the rectum.</a:t>
            </a:r>
            <a:endParaRPr lang="en-US" sz="1200" b="0" i="1" u="none" strike="noStrike" kern="1200" baseline="0">
              <a:solidFill>
                <a:schemeClr val="tx1"/>
              </a:solidFill>
              <a:latin typeface="+mn-lt"/>
              <a:ea typeface="+mn-ea"/>
              <a:cs typeface="+mn-cs"/>
            </a:endParaRPr>
          </a:p>
          <a:p>
            <a:endParaRPr lang="en-US" sz="1200" b="0" i="1" u="none" strike="noStrike" kern="1200" baseline="0">
              <a:solidFill>
                <a:schemeClr val="tx1"/>
              </a:solidFill>
              <a:latin typeface="+mn-lt"/>
              <a:ea typeface="+mn-ea"/>
              <a:cs typeface="+mn-cs"/>
            </a:endParaRPr>
          </a:p>
          <a:p>
            <a:r>
              <a:rPr lang="en-US" sz="1200" b="0" i="1" u="none" strike="noStrike" kern="1200" baseline="0">
                <a:solidFill>
                  <a:schemeClr val="tx1"/>
                </a:solidFill>
                <a:latin typeface="+mn-lt"/>
                <a:ea typeface="+mn-ea"/>
                <a:cs typeface="+mn-cs"/>
              </a:rPr>
              <a:t>IMPORTANT: Do not over inflate the catheter balloon as this may cause the balloon to burst.</a:t>
            </a:r>
          </a:p>
          <a:p>
            <a:endParaRPr lang="en-US" sz="1200" b="0" i="1" u="none" strike="noStrike" kern="1200" baseline="0">
              <a:solidFill>
                <a:schemeClr val="tx1"/>
              </a:solidFill>
              <a:latin typeface="+mn-lt"/>
              <a:ea typeface="+mn-ea"/>
              <a:cs typeface="+mn-cs"/>
            </a:endParaRPr>
          </a:p>
          <a:p>
            <a:r>
              <a:rPr lang="en-US" sz="1200" b="0" i="1" u="none" strike="noStrike" kern="1200" baseline="0">
                <a:solidFill>
                  <a:schemeClr val="tx1"/>
                </a:solidFill>
                <a:latin typeface="+mn-lt"/>
                <a:ea typeface="+mn-ea"/>
                <a:cs typeface="+mn-cs"/>
              </a:rPr>
              <a:t>Note: If you need to adjust the catheter’s position, deflate the balloon </a:t>
            </a:r>
            <a:r>
              <a:rPr lang="en-US" sz="1200" b="1" i="1" u="none" strike="noStrike" kern="1200" baseline="0">
                <a:solidFill>
                  <a:schemeClr val="tx1"/>
                </a:solidFill>
                <a:latin typeface="+mn-lt"/>
                <a:ea typeface="+mn-ea"/>
                <a:cs typeface="+mn-cs"/>
              </a:rPr>
              <a:t>completely </a:t>
            </a:r>
            <a:r>
              <a:rPr lang="en-US" sz="1200" b="0" i="1" u="none" strike="noStrike" kern="1200" baseline="0">
                <a:solidFill>
                  <a:schemeClr val="tx1"/>
                </a:solidFill>
                <a:latin typeface="+mn-lt"/>
                <a:ea typeface="+mn-ea"/>
                <a:cs typeface="+mn-cs"/>
              </a:rPr>
              <a:t>and reposition the catheter.</a:t>
            </a:r>
          </a:p>
          <a:p>
            <a:endParaRPr lang="en-US" sz="1200" b="0" i="1" u="none" strike="noStrike" kern="1200" baseline="0">
              <a:solidFill>
                <a:schemeClr val="tx1"/>
              </a:solidFill>
              <a:latin typeface="+mn-lt"/>
              <a:ea typeface="+mn-ea"/>
              <a:cs typeface="+mn-cs"/>
            </a:endParaRPr>
          </a:p>
          <a:p>
            <a:endParaRPr lang="en-US" sz="1200" b="0" i="1" u="none" strike="noStrike" kern="1200" baseline="0">
              <a:solidFill>
                <a:schemeClr val="tx1"/>
              </a:solidFill>
              <a:latin typeface="+mn-lt"/>
              <a:ea typeface="+mn-ea"/>
              <a:cs typeface="+mn-cs"/>
            </a:endParaRPr>
          </a:p>
          <a:p>
            <a:endParaRPr lang="en-US" sz="1200" b="0" i="1"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38</a:t>
            </a:fld>
            <a:endParaRPr lang="en-US"/>
          </a:p>
        </p:txBody>
      </p:sp>
    </p:spTree>
    <p:extLst>
      <p:ext uri="{BB962C8B-B14F-4D97-AF65-F5344CB8AC3E}">
        <p14:creationId xmlns:p14="http://schemas.microsoft.com/office/powerpoint/2010/main" val="4208596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Instill water</a:t>
            </a:r>
          </a:p>
          <a:p>
            <a:r>
              <a:rPr lang="en-US" sz="1200" b="1" i="0" u="none" strike="noStrike" kern="1200" baseline="0">
                <a:solidFill>
                  <a:schemeClr val="tx1"/>
                </a:solidFill>
                <a:latin typeface="+mn-lt"/>
                <a:ea typeface="+mn-ea"/>
                <a:cs typeface="+mn-cs"/>
              </a:rPr>
              <a:t>Children</a:t>
            </a:r>
            <a:r>
              <a:rPr lang="en-US" sz="1200" b="0" i="0" u="none" strike="noStrike" kern="1200" baseline="0">
                <a:solidFill>
                  <a:schemeClr val="tx1"/>
                </a:solidFill>
                <a:latin typeface="+mn-lt"/>
                <a:ea typeface="+mn-ea"/>
                <a:cs typeface="+mn-cs"/>
              </a:rPr>
              <a:t>: Monitor the child’s face during instillation, for signs of distress or discomfort. Stop or pause if it is uncomfortable for the child.</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Navina Smart</a:t>
            </a:r>
          </a:p>
          <a:p>
            <a:r>
              <a:rPr lang="en-US" sz="1200" b="0" i="0" u="none" strike="noStrike" kern="1200" baseline="0">
                <a:solidFill>
                  <a:schemeClr val="tx1"/>
                </a:solidFill>
                <a:latin typeface="+mn-lt"/>
                <a:ea typeface="+mn-ea"/>
                <a:cs typeface="+mn-cs"/>
              </a:rPr>
              <a:t>1. Press “instillation of water”-buttons 1 or 2  to instill the preset water volume.</a:t>
            </a:r>
          </a:p>
          <a:p>
            <a:r>
              <a:rPr lang="en-US" sz="1200" b="0" i="0" u="none" strike="noStrike" kern="1200" baseline="0">
                <a:solidFill>
                  <a:schemeClr val="tx1"/>
                </a:solidFill>
                <a:latin typeface="+mn-lt"/>
                <a:ea typeface="+mn-ea"/>
                <a:cs typeface="+mn-cs"/>
              </a:rPr>
              <a:t>2. Check the display to see the amount of instilled water under the water container symbol and the flow rate over</a:t>
            </a:r>
          </a:p>
          <a:p>
            <a:r>
              <a:rPr lang="en-US" sz="1200" b="0" i="0" u="none" strike="noStrike" kern="1200" baseline="0">
                <a:solidFill>
                  <a:schemeClr val="tx1"/>
                </a:solidFill>
                <a:latin typeface="+mn-lt"/>
                <a:ea typeface="+mn-ea"/>
                <a:cs typeface="+mn-cs"/>
              </a:rPr>
              <a:t>the catheter symbol.</a:t>
            </a:r>
          </a:p>
          <a:p>
            <a:r>
              <a:rPr lang="en-US" sz="1200" b="0" i="0" u="none" strike="noStrike" kern="1200" baseline="0">
                <a:solidFill>
                  <a:schemeClr val="tx1"/>
                </a:solidFill>
                <a:latin typeface="+mn-lt"/>
                <a:ea typeface="+mn-ea"/>
                <a:cs typeface="+mn-cs"/>
              </a:rPr>
              <a:t>3. Stop or pause the instillation at any time by releasing the button.</a:t>
            </a:r>
          </a:p>
          <a:p>
            <a:r>
              <a:rPr lang="en-US" sz="1200" b="0" i="1" u="none" strike="noStrike" kern="1200" baseline="0">
                <a:solidFill>
                  <a:schemeClr val="tx1"/>
                </a:solidFill>
                <a:latin typeface="+mn-lt"/>
                <a:ea typeface="+mn-ea"/>
                <a:cs typeface="+mn-cs"/>
              </a:rPr>
              <a:t>IMPORTANT: Do not turn off the Navina Smart control unit during irrigation. The Navina Smart control unit should not be turned off until all tubes are disconnected.</a:t>
            </a: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39</a:t>
            </a:fld>
            <a:endParaRPr lang="en-US"/>
          </a:p>
        </p:txBody>
      </p:sp>
    </p:spTree>
    <p:extLst>
      <p:ext uri="{BB962C8B-B14F-4D97-AF65-F5344CB8AC3E}">
        <p14:creationId xmlns:p14="http://schemas.microsoft.com/office/powerpoint/2010/main" val="126385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kern="1200" baseline="0" noProof="0" err="1">
                <a:solidFill>
                  <a:schemeClr val="tx1"/>
                </a:solidFill>
                <a:latin typeface="+mn-lt"/>
                <a:ea typeface="+mn-ea"/>
                <a:cs typeface="+mn-cs"/>
              </a:rPr>
              <a:t>Transanal</a:t>
            </a:r>
            <a:r>
              <a:rPr lang="en-US" sz="1200" b="0" i="0" u="none" strike="noStrike" kern="1200" baseline="0" noProof="0">
                <a:solidFill>
                  <a:schemeClr val="tx1"/>
                </a:solidFill>
                <a:latin typeface="+mn-lt"/>
                <a:ea typeface="+mn-ea"/>
                <a:cs typeface="+mn-cs"/>
              </a:rPr>
              <a:t> irrigation (TAI) with medical devices may be a relatively new intervention for bowel dysfunction, but rectal/anal irrigation is an old concept. An Egyptian papyrus from the 16th century B.C. shows that it was believed that toxic substances produced by poorly digested foods could pass through the intestinal lumen and into the blood stream causing disorders even in distant organs. The use of rectal irrigation in the ancient Egyptians is believed to have been inspired by the sacred ibis who used its long beak to insert water into its anus to wash out decaying material according to the Roman writer Pliny the Elder (AD23-79). The sacred ibis was associated with their god of wisdom, Thoth, who was said to have devised the use of enemas to relieve bowel problems. </a:t>
            </a:r>
          </a:p>
          <a:p>
            <a:endParaRPr lang="en-US" sz="1200" b="0" i="0" u="none" strike="noStrike" kern="1200" baseline="0" noProof="0">
              <a:solidFill>
                <a:schemeClr val="tx1"/>
              </a:solidFill>
              <a:latin typeface="+mn-lt"/>
              <a:ea typeface="+mn-ea"/>
              <a:cs typeface="+mn-cs"/>
            </a:endParaRPr>
          </a:p>
          <a:p>
            <a:r>
              <a:rPr lang="en-US" sz="1200" b="0" i="0" u="none" strike="noStrike" kern="1200" baseline="0" noProof="0">
                <a:solidFill>
                  <a:schemeClr val="tx1"/>
                </a:solidFill>
                <a:latin typeface="+mn-lt"/>
                <a:ea typeface="+mn-ea"/>
                <a:cs typeface="+mn-cs"/>
              </a:rPr>
              <a:t>In antiquity medicine enemas and </a:t>
            </a:r>
            <a:r>
              <a:rPr lang="en-US" sz="1200" b="0" i="0" u="none" strike="noStrike" kern="1200" baseline="0" noProof="0" err="1">
                <a:solidFill>
                  <a:schemeClr val="tx1"/>
                </a:solidFill>
                <a:latin typeface="+mn-lt"/>
                <a:ea typeface="+mn-ea"/>
                <a:cs typeface="+mn-cs"/>
              </a:rPr>
              <a:t>rectolysis</a:t>
            </a:r>
            <a:r>
              <a:rPr lang="en-US" sz="1200" b="0" i="0" u="none" strike="noStrike" kern="1200" baseline="0" noProof="0">
                <a:solidFill>
                  <a:schemeClr val="tx1"/>
                </a:solidFill>
                <a:latin typeface="+mn-lt"/>
                <a:ea typeface="+mn-ea"/>
                <a:cs typeface="+mn-cs"/>
              </a:rPr>
              <a:t> were used to ‘‘free’’ the body of the ‘‘humors’’ and ‘‘poisons’’ believed to originate in the intestine and to cause diseases in many other organs. In the early 1900s a British surgeon, Sir William Arbuthnot Lane, had a theory that when the contents of the large intestine stagnate, ‘‘toxic substances’’ were more easily absorbed and lead to chronic disorders. As a result, he performed extensive colectomies on patients with a wide range of disorders: from arthritis to hypertension and skin pathologies. At the same time, the British Medical Journal published an article supporting this theory that fecal stasis altered colon bacterial flora, thus favoring bacteria capable of toxin production (either anaerobes or coliforms) with systemic effects.</a:t>
            </a:r>
            <a:endParaRPr lang="en-US" sz="800" i="1" noProof="0"/>
          </a:p>
          <a:p>
            <a:endParaRPr lang="en-US" sz="1200" b="0" i="0" u="none" strike="noStrike" kern="1200" baseline="0" noProof="0">
              <a:solidFill>
                <a:schemeClr val="tx1"/>
              </a:solidFill>
              <a:latin typeface="+mn-lt"/>
              <a:ea typeface="+mn-ea"/>
              <a:cs typeface="+mn-cs"/>
            </a:endParaRPr>
          </a:p>
          <a:p>
            <a:r>
              <a:rPr lang="en-US" sz="1200" b="0" i="0" u="none" strike="noStrike" kern="1200" baseline="0" noProof="0">
                <a:solidFill>
                  <a:schemeClr val="tx1"/>
                </a:solidFill>
                <a:latin typeface="+mn-lt"/>
                <a:ea typeface="+mn-ea"/>
                <a:cs typeface="+mn-cs"/>
              </a:rPr>
              <a:t>To conclude, over the centuries TAI has been used to treat a long list of symptoms, including nausea, fatigue, depression, headache, anxiety, rheumatism and constipation. It has also been used as a ritual and part of the modern social phenomenon of colonic irrigation. </a:t>
            </a:r>
          </a:p>
          <a:p>
            <a:endParaRPr lang="en-US" sz="1200" b="0" i="0" u="none" strike="noStrike" kern="1200" baseline="0" noProof="0">
              <a:solidFill>
                <a:schemeClr val="tx1"/>
              </a:solidFill>
              <a:latin typeface="+mn-lt"/>
              <a:ea typeface="+mn-ea"/>
              <a:cs typeface="+mn-cs"/>
            </a:endParaRPr>
          </a:p>
          <a:p>
            <a:r>
              <a:rPr lang="en-US" sz="1200" b="0" i="0" u="none" strike="noStrike" kern="1200" baseline="0" noProof="0">
                <a:solidFill>
                  <a:schemeClr val="tx1"/>
                </a:solidFill>
                <a:latin typeface="+mn-lt"/>
                <a:ea typeface="+mn-ea"/>
                <a:cs typeface="+mn-cs"/>
              </a:rPr>
              <a:t>In the 1980’s, a special catheter with an inflatable balloon was devised to facilitate administration of the enema and that prevent leakage of the enema fluid for children with bowel dysfunction due to spina bifida (Shandling and Gilmour 1987). Since then, several studies have documented the efficacy and safety of the treatment in children. TAI has also been used in selected adults with constipation or fecal incontinence. In spinal cord-injured patients that benefits from the treatment, TAI could be difficult to manage due to immobility or impaired hand function (Christensen et al 2006). </a:t>
            </a:r>
          </a:p>
          <a:p>
            <a:endParaRPr lang="en-US" sz="1200" b="0" i="0" u="none" strike="noStrike" kern="1200" baseline="0" noProof="0">
              <a:solidFill>
                <a:schemeClr val="tx1"/>
              </a:solidFill>
              <a:latin typeface="+mn-lt"/>
              <a:ea typeface="+mn-ea"/>
              <a:cs typeface="+mn-cs"/>
            </a:endParaRPr>
          </a:p>
          <a:p>
            <a:r>
              <a:rPr lang="en-US" sz="1200" b="0" i="0" u="none" strike="noStrike" kern="1200" baseline="0" noProof="0">
                <a:solidFill>
                  <a:schemeClr val="tx1"/>
                </a:solidFill>
                <a:latin typeface="+mn-lt"/>
                <a:ea typeface="+mn-ea"/>
                <a:cs typeface="+mn-cs"/>
              </a:rPr>
              <a:t>In 2016 </a:t>
            </a:r>
            <a:r>
              <a:rPr lang="en-US"/>
              <a:t>the </a:t>
            </a:r>
            <a:r>
              <a:rPr lang="en-US" sz="1200" b="0" i="0" u="none" strike="noStrike" kern="1200" baseline="0" noProof="0">
                <a:solidFill>
                  <a:schemeClr val="tx1"/>
                </a:solidFill>
                <a:latin typeface="+mn-lt"/>
                <a:ea typeface="+mn-ea"/>
                <a:cs typeface="+mn-cs"/>
              </a:rPr>
              <a:t>first handheld electronical system for TAI, Navina Smart,</a:t>
            </a:r>
            <a:r>
              <a:rPr lang="en-US"/>
              <a:t> </a:t>
            </a:r>
            <a:r>
              <a:rPr lang="en-US" sz="1200" b="0" i="0" u="none" strike="noStrike" kern="1200" baseline="0" noProof="0">
                <a:solidFill>
                  <a:schemeClr val="tx1"/>
                </a:solidFill>
                <a:latin typeface="+mn-lt"/>
                <a:ea typeface="+mn-ea"/>
                <a:cs typeface="+mn-cs"/>
              </a:rPr>
              <a:t> was introduced at the market. With </a:t>
            </a:r>
            <a:r>
              <a:rPr lang="en-US" sz="1200" b="0" i="0" u="none" strike="noStrike" kern="1200" baseline="0" noProof="0" err="1">
                <a:solidFill>
                  <a:schemeClr val="tx1"/>
                </a:solidFill>
                <a:latin typeface="+mn-lt"/>
                <a:ea typeface="+mn-ea"/>
                <a:cs typeface="+mn-cs"/>
              </a:rPr>
              <a:t>Navina</a:t>
            </a:r>
            <a:r>
              <a:rPr lang="en-US" sz="1200" b="0" i="0" u="none" strike="noStrike" kern="1200" baseline="0" noProof="0">
                <a:solidFill>
                  <a:schemeClr val="tx1"/>
                </a:solidFill>
                <a:latin typeface="+mn-lt"/>
                <a:ea typeface="+mn-ea"/>
                <a:cs typeface="+mn-cs"/>
              </a:rPr>
              <a:t> Smart TAI is performed by pushing a button instead of manual pumping.</a:t>
            </a:r>
            <a:endParaRPr lang="en-US" sz="1200" b="0" i="0" u="none" strike="noStrike" kern="1200" baseline="0" noProof="0">
              <a:solidFill>
                <a:schemeClr val="tx1"/>
              </a:solidFill>
              <a:latin typeface="+mn-lt"/>
              <a:cs typeface="Calibri"/>
            </a:endParaRPr>
          </a:p>
          <a:p>
            <a:endParaRPr lang="en-US" sz="1200" b="0" i="0" u="none" strike="noStrike" kern="1200" baseline="0">
              <a:solidFill>
                <a:schemeClr val="tx1"/>
              </a:solidFill>
              <a:latin typeface="+mn-lt"/>
              <a:ea typeface="+mn-ea"/>
              <a:cs typeface="+mn-cs"/>
            </a:endParaRPr>
          </a:p>
        </p:txBody>
      </p:sp>
    </p:spTree>
    <p:extLst>
      <p:ext uri="{BB962C8B-B14F-4D97-AF65-F5344CB8AC3E}">
        <p14:creationId xmlns:p14="http://schemas.microsoft.com/office/powerpoint/2010/main" val="2228157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Instill water</a:t>
            </a:r>
          </a:p>
          <a:p>
            <a:r>
              <a:rPr lang="en-US" sz="1200" b="1" i="0" u="none" strike="noStrike" kern="1200" baseline="0">
                <a:solidFill>
                  <a:schemeClr val="tx1"/>
                </a:solidFill>
                <a:latin typeface="+mn-lt"/>
                <a:ea typeface="+mn-ea"/>
                <a:cs typeface="+mn-cs"/>
              </a:rPr>
              <a:t>Children</a:t>
            </a:r>
            <a:r>
              <a:rPr lang="en-US" sz="1200" b="0" i="0" u="none" strike="noStrike" kern="1200" baseline="0">
                <a:solidFill>
                  <a:schemeClr val="tx1"/>
                </a:solidFill>
                <a:latin typeface="+mn-lt"/>
                <a:ea typeface="+mn-ea"/>
                <a:cs typeface="+mn-cs"/>
              </a:rPr>
              <a:t>: Monitor the child’s face during instillation, for signs of distress or discomfort. Stop or pause if it is uncomfortable for the child.</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Navina Classic</a:t>
            </a:r>
          </a:p>
          <a:p>
            <a:r>
              <a:rPr lang="en-US" sz="1200" b="0" i="0" u="none" strike="noStrike" kern="1200" baseline="0">
                <a:solidFill>
                  <a:schemeClr val="tx1"/>
                </a:solidFill>
                <a:latin typeface="+mn-lt"/>
                <a:ea typeface="+mn-ea"/>
                <a:cs typeface="+mn-cs"/>
              </a:rPr>
              <a:t>1. Open the water flow. The water flow is open when you can see the water symbol above the blue switch.</a:t>
            </a:r>
          </a:p>
          <a:p>
            <a:r>
              <a:rPr lang="en-US" sz="1200" b="0" i="0" u="none" strike="noStrike" kern="1200" baseline="0">
                <a:solidFill>
                  <a:schemeClr val="tx1"/>
                </a:solidFill>
                <a:latin typeface="+mn-lt"/>
                <a:ea typeface="+mn-ea"/>
                <a:cs typeface="+mn-cs"/>
              </a:rPr>
              <a:t>2. Use the dark blue pump to instill the volume of water.</a:t>
            </a:r>
          </a:p>
          <a:p>
            <a:r>
              <a:rPr lang="en-US" sz="1200" b="0" i="0" u="none" strike="noStrike" kern="1200" baseline="0">
                <a:solidFill>
                  <a:schemeClr val="tx1"/>
                </a:solidFill>
                <a:latin typeface="+mn-lt"/>
                <a:ea typeface="+mn-ea"/>
                <a:cs typeface="+mn-cs"/>
              </a:rPr>
              <a:t>3. Stop or pause the instillation at any time by releasing the pump and closing the water flow with the blue switch.</a:t>
            </a:r>
          </a:p>
          <a:p>
            <a:r>
              <a:rPr lang="en-US" sz="1200" b="0" i="1" u="none" strike="noStrike" kern="1200" baseline="0">
                <a:solidFill>
                  <a:schemeClr val="tx1"/>
                </a:solidFill>
                <a:latin typeface="+mn-lt"/>
                <a:ea typeface="+mn-ea"/>
                <a:cs typeface="+mn-cs"/>
              </a:rPr>
              <a:t>Note: The speed at which water is instilled varies depending on how fast you pump. Pumping with full pump capacity every 5 to 10 seconds gives a flow rate of approximately 300-500 ml/min. </a:t>
            </a:r>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40</a:t>
            </a:fld>
            <a:endParaRPr lang="en-US"/>
          </a:p>
        </p:txBody>
      </p:sp>
    </p:spTree>
    <p:extLst>
      <p:ext uri="{BB962C8B-B14F-4D97-AF65-F5344CB8AC3E}">
        <p14:creationId xmlns:p14="http://schemas.microsoft.com/office/powerpoint/2010/main" val="1199459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When sitting on the toilet, deflate the balloon totally before gently removing the catheter to start evacuation.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If the colon does not start to empty on its own, relax for 10-15 minutes and then try to lean forward, cough, perform abdominal massage or move the upper body to start the emptying process. The evacuation time is individual and can vary from one day to another. Ensure a comfortable position on the toilet (with a footstool if feet do not touch the ground) to promote pelvic floor relaxation.</a:t>
            </a:r>
          </a:p>
          <a:p>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Remove catheter Navina Smart</a:t>
            </a:r>
          </a:p>
          <a:p>
            <a:r>
              <a:rPr lang="en-US" sz="1200" b="0" i="0" u="none" strike="noStrike" kern="1200" baseline="0">
                <a:solidFill>
                  <a:schemeClr val="tx1"/>
                </a:solidFill>
                <a:latin typeface="+mn-lt"/>
                <a:ea typeface="+mn-ea"/>
                <a:cs typeface="+mn-cs"/>
              </a:rPr>
              <a:t>1. Press “deflate balloon”-button until the balloon is </a:t>
            </a:r>
            <a:r>
              <a:rPr lang="en-US" sz="1200" b="1" i="0" u="none" strike="noStrike" kern="1200" baseline="0">
                <a:solidFill>
                  <a:schemeClr val="tx1"/>
                </a:solidFill>
                <a:latin typeface="+mn-lt"/>
                <a:ea typeface="+mn-ea"/>
                <a:cs typeface="+mn-cs"/>
              </a:rPr>
              <a:t>totally </a:t>
            </a:r>
            <a:r>
              <a:rPr lang="en-US" sz="1200" b="0" i="0" u="none" strike="noStrike" kern="1200" baseline="0">
                <a:solidFill>
                  <a:schemeClr val="tx1"/>
                </a:solidFill>
                <a:latin typeface="+mn-lt"/>
                <a:ea typeface="+mn-ea"/>
                <a:cs typeface="+mn-cs"/>
              </a:rPr>
              <a:t>empty.</a:t>
            </a:r>
          </a:p>
          <a:p>
            <a:r>
              <a:rPr lang="en-US" sz="1200" b="0" i="0" u="none" strike="noStrike" kern="1200" baseline="0">
                <a:solidFill>
                  <a:schemeClr val="tx1"/>
                </a:solidFill>
                <a:latin typeface="+mn-lt"/>
                <a:ea typeface="+mn-ea"/>
                <a:cs typeface="+mn-cs"/>
              </a:rPr>
              <a:t>2. Pull out the catheter gently.</a:t>
            </a:r>
          </a:p>
          <a:p>
            <a:r>
              <a:rPr lang="en-US" sz="1200" b="0" i="0" u="none" strike="noStrike" kern="1200" baseline="0">
                <a:solidFill>
                  <a:schemeClr val="tx1"/>
                </a:solidFill>
                <a:latin typeface="+mn-lt"/>
                <a:ea typeface="+mn-ea"/>
                <a:cs typeface="+mn-cs"/>
              </a:rPr>
              <a:t>3. Rest the catheter on the inside of the toilet or place it back in the packaging.</a:t>
            </a:r>
          </a:p>
          <a:p>
            <a:endParaRPr lang="en-US" sz="1200" b="0" i="0" u="none" strike="noStrike" kern="1200" baseline="0">
              <a:solidFill>
                <a:schemeClr val="tx1"/>
              </a:solidFill>
              <a:latin typeface="+mn-lt"/>
              <a:ea typeface="+mn-ea"/>
              <a:cs typeface="+mn-cs"/>
            </a:endParaRPr>
          </a:p>
          <a:p>
            <a:r>
              <a:rPr lang="en-US" sz="1200" b="0" i="1" u="none" strike="noStrike" kern="1200" baseline="0">
                <a:solidFill>
                  <a:schemeClr val="tx1"/>
                </a:solidFill>
                <a:latin typeface="+mn-lt"/>
                <a:ea typeface="+mn-ea"/>
                <a:cs typeface="+mn-cs"/>
              </a:rPr>
              <a:t>IMPORTANT: In case the balloon cannot be deflated, detach the tube either from the catheter side or from the Navina</a:t>
            </a:r>
          </a:p>
          <a:p>
            <a:r>
              <a:rPr lang="en-US" sz="1200" b="0" i="1" u="none" strike="noStrike" kern="1200" baseline="0">
                <a:solidFill>
                  <a:schemeClr val="tx1"/>
                </a:solidFill>
                <a:latin typeface="+mn-lt"/>
                <a:ea typeface="+mn-ea"/>
                <a:cs typeface="+mn-cs"/>
              </a:rPr>
              <a:t>control unit. This will deflate the balloon immediately.</a:t>
            </a:r>
          </a:p>
          <a:p>
            <a:endParaRPr lang="en-US" sz="1200" b="1"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Remove cone</a:t>
            </a:r>
          </a:p>
          <a:p>
            <a:r>
              <a:rPr lang="en-US" sz="1200" b="0" i="0" u="none" strike="noStrike" kern="1200" baseline="0">
                <a:solidFill>
                  <a:schemeClr val="tx1"/>
                </a:solidFill>
                <a:latin typeface="+mn-lt"/>
                <a:ea typeface="+mn-ea"/>
                <a:cs typeface="+mn-cs"/>
              </a:rPr>
              <a:t>1. Pull out the cone gently.</a:t>
            </a:r>
          </a:p>
          <a:p>
            <a:r>
              <a:rPr lang="en-US" sz="1200" b="0" i="0" u="none" strike="noStrike" kern="1200" baseline="0">
                <a:solidFill>
                  <a:schemeClr val="tx1"/>
                </a:solidFill>
                <a:latin typeface="+mn-lt"/>
                <a:ea typeface="+mn-ea"/>
                <a:cs typeface="+mn-cs"/>
              </a:rPr>
              <a:t>2. Rest the cone on the inside of the toilet or place it back in the packaging.</a:t>
            </a:r>
          </a:p>
          <a:p>
            <a:endParaRPr lang="en-US" sz="1200" b="1"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41</a:t>
            </a:fld>
            <a:endParaRPr lang="en-US"/>
          </a:p>
        </p:txBody>
      </p:sp>
    </p:spTree>
    <p:extLst>
      <p:ext uri="{BB962C8B-B14F-4D97-AF65-F5344CB8AC3E}">
        <p14:creationId xmlns:p14="http://schemas.microsoft.com/office/powerpoint/2010/main" val="499298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When sitting on the toilet, deflate the balloon totally before gently removing the catheter to start evacuation.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If the colon does not start to empty on its own, relax for 10-15 minutes and then try to lean forward, cough, perform abdominal massage or move the upper body to start the emptying process. The evacuation time is individual and can vary from one day to another. Ensure a comfortable position on the toilet (with a footstool if feet do not touch the ground) to promote pelvic floor relaxation.</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Remove catheter Navina Classic</a:t>
            </a:r>
          </a:p>
          <a:p>
            <a:r>
              <a:rPr lang="en-US" sz="1200" b="0" i="0" u="none" strike="noStrike" kern="1200" baseline="0">
                <a:solidFill>
                  <a:schemeClr val="tx1"/>
                </a:solidFill>
                <a:latin typeface="+mn-lt"/>
                <a:ea typeface="+mn-ea"/>
                <a:cs typeface="+mn-cs"/>
              </a:rPr>
              <a:t>1. Press and hold “deflate balloon”-button until the balloon is </a:t>
            </a:r>
            <a:r>
              <a:rPr lang="en-US" sz="1200" b="1" i="0" u="none" strike="noStrike" kern="1200" baseline="0">
                <a:solidFill>
                  <a:schemeClr val="tx1"/>
                </a:solidFill>
                <a:latin typeface="+mn-lt"/>
                <a:ea typeface="+mn-ea"/>
                <a:cs typeface="+mn-cs"/>
              </a:rPr>
              <a:t>totally</a:t>
            </a:r>
            <a:r>
              <a:rPr lang="en-US" sz="1200" b="0" i="0" u="none" strike="noStrike" kern="1200" baseline="0">
                <a:solidFill>
                  <a:schemeClr val="tx1"/>
                </a:solidFill>
                <a:latin typeface="+mn-lt"/>
                <a:ea typeface="+mn-ea"/>
                <a:cs typeface="+mn-cs"/>
              </a:rPr>
              <a:t> empty (may take 10 seconds).</a:t>
            </a:r>
          </a:p>
          <a:p>
            <a:r>
              <a:rPr lang="en-US" sz="1200" b="0" i="0" u="none" strike="noStrike" kern="1200" baseline="0">
                <a:solidFill>
                  <a:schemeClr val="tx1"/>
                </a:solidFill>
                <a:latin typeface="+mn-lt"/>
                <a:ea typeface="+mn-ea"/>
                <a:cs typeface="+mn-cs"/>
              </a:rPr>
              <a:t>2. The catheter may slide out by itself. If not, pull out the catheter gently.</a:t>
            </a:r>
          </a:p>
          <a:p>
            <a:r>
              <a:rPr lang="en-US" sz="1200" b="0" i="0" u="none" strike="noStrike" kern="1200" baseline="0">
                <a:solidFill>
                  <a:schemeClr val="tx1"/>
                </a:solidFill>
                <a:latin typeface="+mn-lt"/>
                <a:ea typeface="+mn-ea"/>
                <a:cs typeface="+mn-cs"/>
              </a:rPr>
              <a:t>3. Rest the catheter on the inside of the toilet or place it back in the packaging.</a:t>
            </a:r>
          </a:p>
          <a:p>
            <a:endParaRPr lang="en-US" sz="1200" b="0" i="0" u="none" strike="noStrike" kern="1200" baseline="0">
              <a:solidFill>
                <a:schemeClr val="tx1"/>
              </a:solidFill>
              <a:latin typeface="+mn-lt"/>
              <a:ea typeface="+mn-ea"/>
              <a:cs typeface="+mn-cs"/>
            </a:endParaRPr>
          </a:p>
          <a:p>
            <a:r>
              <a:rPr lang="en-US" sz="1200" b="0" i="1" u="none" strike="noStrike" kern="1200" baseline="0">
                <a:solidFill>
                  <a:schemeClr val="tx1"/>
                </a:solidFill>
                <a:latin typeface="+mn-lt"/>
                <a:ea typeface="+mn-ea"/>
                <a:cs typeface="+mn-cs"/>
              </a:rPr>
              <a:t>IMPORTANT: In case the balloon cannot be deflated, detach the tube either from the catheter side or from the Navina</a:t>
            </a:r>
          </a:p>
          <a:p>
            <a:r>
              <a:rPr lang="en-US" sz="1200" b="0" i="1" u="none" strike="noStrike" kern="1200" baseline="0">
                <a:solidFill>
                  <a:schemeClr val="tx1"/>
                </a:solidFill>
                <a:latin typeface="+mn-lt"/>
                <a:ea typeface="+mn-ea"/>
                <a:cs typeface="+mn-cs"/>
              </a:rPr>
              <a:t>control unit. This will deflate the balloon immediately.</a:t>
            </a:r>
          </a:p>
          <a:p>
            <a:endParaRPr lang="en-US" sz="1200" b="1"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Remove cone</a:t>
            </a:r>
          </a:p>
          <a:p>
            <a:r>
              <a:rPr lang="en-US" sz="1200" b="0" i="0" u="none" strike="noStrike" kern="1200" baseline="0">
                <a:solidFill>
                  <a:schemeClr val="tx1"/>
                </a:solidFill>
                <a:latin typeface="+mn-lt"/>
                <a:ea typeface="+mn-ea"/>
                <a:cs typeface="+mn-cs"/>
              </a:rPr>
              <a:t>1. Pull out the cone gently.</a:t>
            </a:r>
          </a:p>
          <a:p>
            <a:r>
              <a:rPr lang="en-US" sz="1200" b="0" i="0" u="none" strike="noStrike" kern="1200" baseline="0">
                <a:solidFill>
                  <a:schemeClr val="tx1"/>
                </a:solidFill>
                <a:latin typeface="+mn-lt"/>
                <a:ea typeface="+mn-ea"/>
                <a:cs typeface="+mn-cs"/>
              </a:rPr>
              <a:t>2. Rest the cone on the inside of the toilet or place it back in the packaging.</a:t>
            </a:r>
          </a:p>
          <a:p>
            <a:endParaRPr lang="en-US" sz="1200" b="1"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42</a:t>
            </a:fld>
            <a:endParaRPr lang="en-US"/>
          </a:p>
        </p:txBody>
      </p:sp>
    </p:spTree>
    <p:extLst>
      <p:ext uri="{BB962C8B-B14F-4D97-AF65-F5344CB8AC3E}">
        <p14:creationId xmlns:p14="http://schemas.microsoft.com/office/powerpoint/2010/main" val="1171771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It is important to clean the device after each use.</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1. Open the lid of the water container to minimize the pressure in the System.</a:t>
            </a:r>
          </a:p>
          <a:p>
            <a:r>
              <a:rPr lang="en-US" sz="1200" b="0" i="0" u="none" strike="noStrike" kern="1200" baseline="0">
                <a:solidFill>
                  <a:schemeClr val="tx1"/>
                </a:solidFill>
                <a:latin typeface="+mn-lt"/>
                <a:ea typeface="+mn-ea"/>
                <a:cs typeface="+mn-cs"/>
              </a:rPr>
              <a:t>2. Remove the </a:t>
            </a:r>
            <a:r>
              <a:rPr lang="en-US" sz="1200" b="1" i="0" u="none" strike="noStrike" kern="1200" baseline="0">
                <a:solidFill>
                  <a:schemeClr val="tx1"/>
                </a:solidFill>
                <a:latin typeface="+mn-lt"/>
                <a:ea typeface="+mn-ea"/>
                <a:cs typeface="+mn-cs"/>
              </a:rPr>
              <a:t>light blue </a:t>
            </a:r>
            <a:r>
              <a:rPr lang="en-US" sz="1200" b="0" i="0" u="none" strike="noStrike" kern="1200" baseline="0">
                <a:solidFill>
                  <a:schemeClr val="tx1"/>
                </a:solidFill>
                <a:latin typeface="+mn-lt"/>
                <a:ea typeface="+mn-ea"/>
                <a:cs typeface="+mn-cs"/>
              </a:rPr>
              <a:t>connection from the Navina Smart control unit.</a:t>
            </a:r>
          </a:p>
          <a:p>
            <a:r>
              <a:rPr lang="en-US" sz="1200" b="0" i="0" u="none" strike="noStrike" kern="1200" baseline="0">
                <a:solidFill>
                  <a:schemeClr val="tx1"/>
                </a:solidFill>
                <a:latin typeface="+mn-lt"/>
                <a:ea typeface="+mn-ea"/>
                <a:cs typeface="+mn-cs"/>
              </a:rPr>
              <a:t>3. Empty the tube of water.</a:t>
            </a:r>
          </a:p>
          <a:p>
            <a:r>
              <a:rPr lang="en-US" sz="1200" b="0" i="0" u="none" strike="noStrike" kern="1200" baseline="0">
                <a:solidFill>
                  <a:schemeClr val="tx1"/>
                </a:solidFill>
                <a:latin typeface="+mn-lt"/>
                <a:ea typeface="+mn-ea"/>
                <a:cs typeface="+mn-cs"/>
              </a:rPr>
              <a:t>• If the catheter is hanging in the toilet, raise the tube to empty water.</a:t>
            </a:r>
          </a:p>
          <a:p>
            <a:r>
              <a:rPr lang="en-US" sz="1200" b="0" i="0" u="none" strike="noStrike" kern="1200" baseline="0">
                <a:solidFill>
                  <a:schemeClr val="tx1"/>
                </a:solidFill>
                <a:latin typeface="+mn-lt"/>
                <a:ea typeface="+mn-ea"/>
                <a:cs typeface="+mn-cs"/>
              </a:rPr>
              <a:t>• If the catheter is in the packaging, empty the water through the </a:t>
            </a:r>
            <a:r>
              <a:rPr lang="en-US" sz="1200" b="1" i="0" u="none" strike="noStrike" kern="1200" baseline="0">
                <a:solidFill>
                  <a:schemeClr val="tx1"/>
                </a:solidFill>
                <a:latin typeface="+mn-lt"/>
                <a:ea typeface="+mn-ea"/>
                <a:cs typeface="+mn-cs"/>
              </a:rPr>
              <a:t>light blue </a:t>
            </a:r>
            <a:r>
              <a:rPr lang="en-US" sz="1200" b="0" i="0" u="none" strike="noStrike" kern="1200" baseline="0">
                <a:solidFill>
                  <a:schemeClr val="tx1"/>
                </a:solidFill>
                <a:latin typeface="+mn-lt"/>
                <a:ea typeface="+mn-ea"/>
                <a:cs typeface="+mn-cs"/>
              </a:rPr>
              <a:t>connector.</a:t>
            </a:r>
          </a:p>
          <a:p>
            <a:r>
              <a:rPr lang="en-US" sz="1200" b="0" i="0" u="none" strike="noStrike" kern="1200" baseline="0">
                <a:solidFill>
                  <a:schemeClr val="tx1"/>
                </a:solidFill>
                <a:latin typeface="+mn-lt"/>
                <a:ea typeface="+mn-ea"/>
                <a:cs typeface="+mn-cs"/>
              </a:rPr>
              <a:t>4. Remove the tube with the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connection from the Navina Smart control unit.</a:t>
            </a:r>
          </a:p>
          <a:p>
            <a:r>
              <a:rPr lang="en-US" sz="1200" b="0" i="0" u="none" strike="noStrike" kern="1200" baseline="0">
                <a:solidFill>
                  <a:schemeClr val="tx1"/>
                </a:solidFill>
                <a:latin typeface="+mn-lt"/>
                <a:ea typeface="+mn-ea"/>
                <a:cs typeface="+mn-cs"/>
              </a:rPr>
              <a:t>5. Raise the tube so that the remaining water flows back to the water container.</a:t>
            </a:r>
          </a:p>
          <a:p>
            <a:r>
              <a:rPr lang="en-US" sz="1200" b="0" i="0" u="none" strike="noStrike" kern="1200" baseline="0">
                <a:solidFill>
                  <a:schemeClr val="tx1"/>
                </a:solidFill>
                <a:latin typeface="+mn-lt"/>
                <a:ea typeface="+mn-ea"/>
                <a:cs typeface="+mn-cs"/>
              </a:rPr>
              <a:t>6. Press and hold the on/off button a few seconds to turn off the Navina Smart control unit.</a:t>
            </a:r>
          </a:p>
          <a:p>
            <a:r>
              <a:rPr lang="en-US" sz="1200" b="0" i="1" u="none" strike="noStrike" kern="1200" baseline="0">
                <a:solidFill>
                  <a:schemeClr val="tx1"/>
                </a:solidFill>
                <a:latin typeface="+mn-lt"/>
                <a:ea typeface="+mn-ea"/>
                <a:cs typeface="+mn-cs"/>
              </a:rPr>
              <a:t>Note: If the display is in power save mode, press to re-activate the display then press and hold the button once</a:t>
            </a:r>
          </a:p>
          <a:p>
            <a:r>
              <a:rPr lang="en-US" sz="1200" b="0" i="1" u="none" strike="noStrike" kern="1200" baseline="0">
                <a:solidFill>
                  <a:schemeClr val="tx1"/>
                </a:solidFill>
                <a:latin typeface="+mn-lt"/>
                <a:ea typeface="+mn-ea"/>
                <a:cs typeface="+mn-cs"/>
              </a:rPr>
              <a:t>more for a few seconds to turn off the Navina Smart control unit.</a:t>
            </a:r>
          </a:p>
          <a:p>
            <a:r>
              <a:rPr lang="en-US" sz="1200" b="0" i="0" u="none" strike="noStrike" kern="1200" baseline="0">
                <a:solidFill>
                  <a:schemeClr val="tx1"/>
                </a:solidFill>
                <a:latin typeface="+mn-lt"/>
                <a:ea typeface="+mn-ea"/>
                <a:cs typeface="+mn-cs"/>
              </a:rPr>
              <a:t>7. Turn the control unit upside down over the toilet or sink to empty any remaining water.</a:t>
            </a:r>
          </a:p>
          <a:p>
            <a:r>
              <a:rPr lang="en-US" sz="1200" b="0" i="0" u="none" strike="noStrike" kern="1200" baseline="0">
                <a:solidFill>
                  <a:schemeClr val="tx1"/>
                </a:solidFill>
                <a:latin typeface="+mn-lt"/>
                <a:ea typeface="+mn-ea"/>
                <a:cs typeface="+mn-cs"/>
              </a:rPr>
              <a:t>8. Remove the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connection from the water container and empty the remaining water.</a:t>
            </a:r>
          </a:p>
          <a:p>
            <a:r>
              <a:rPr lang="en-US" sz="1200" b="0" i="0" u="none" strike="noStrike" kern="1200" baseline="0">
                <a:solidFill>
                  <a:schemeClr val="tx1"/>
                </a:solidFill>
                <a:latin typeface="+mn-lt"/>
                <a:ea typeface="+mn-ea"/>
                <a:cs typeface="+mn-cs"/>
              </a:rPr>
              <a:t>9. Hold the tube with the </a:t>
            </a:r>
            <a:r>
              <a:rPr lang="en-US" sz="1200" b="1" i="0" u="none" strike="noStrike" kern="1200" baseline="0">
                <a:solidFill>
                  <a:schemeClr val="tx1"/>
                </a:solidFill>
                <a:latin typeface="+mn-lt"/>
                <a:ea typeface="+mn-ea"/>
                <a:cs typeface="+mn-cs"/>
              </a:rPr>
              <a:t>white </a:t>
            </a:r>
            <a:r>
              <a:rPr lang="en-US" sz="1200" b="0" i="0" u="none" strike="noStrike" kern="1200" baseline="0">
                <a:solidFill>
                  <a:schemeClr val="tx1"/>
                </a:solidFill>
                <a:latin typeface="+mn-lt"/>
                <a:ea typeface="+mn-ea"/>
                <a:cs typeface="+mn-cs"/>
              </a:rPr>
              <a:t>connection and place the catheter back in its packaging , if not already there, and</a:t>
            </a:r>
          </a:p>
          <a:p>
            <a:r>
              <a:rPr lang="en-US" sz="1200" b="0" i="0" u="none" strike="noStrike" kern="1200" baseline="0">
                <a:solidFill>
                  <a:schemeClr val="tx1"/>
                </a:solidFill>
                <a:latin typeface="+mn-lt"/>
                <a:ea typeface="+mn-ea"/>
                <a:cs typeface="+mn-cs"/>
              </a:rPr>
              <a:t>disconnect it from the tube.</a:t>
            </a:r>
          </a:p>
          <a:p>
            <a:r>
              <a:rPr lang="en-US" sz="1200" b="0" i="0" u="none" strike="noStrike" kern="1200" baseline="0">
                <a:solidFill>
                  <a:schemeClr val="tx1"/>
                </a:solidFill>
                <a:latin typeface="+mn-lt"/>
                <a:ea typeface="+mn-ea"/>
                <a:cs typeface="+mn-cs"/>
              </a:rPr>
              <a:t>10. Dispose of the single use catheter and packaging with the household waste.</a:t>
            </a:r>
          </a:p>
          <a:p>
            <a:r>
              <a:rPr lang="en-US" sz="1200" b="0" i="0" u="none" strike="noStrike" kern="1200" baseline="0">
                <a:solidFill>
                  <a:schemeClr val="tx1"/>
                </a:solidFill>
                <a:latin typeface="+mn-lt"/>
                <a:ea typeface="+mn-ea"/>
                <a:cs typeface="+mn-cs"/>
              </a:rPr>
              <a:t>11. Clean and dry the remaining parts of the System with a cloth and mild soapy water.</a:t>
            </a: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43</a:t>
            </a:fld>
            <a:endParaRPr lang="en-US"/>
          </a:p>
        </p:txBody>
      </p:sp>
    </p:spTree>
    <p:extLst>
      <p:ext uri="{BB962C8B-B14F-4D97-AF65-F5344CB8AC3E}">
        <p14:creationId xmlns:p14="http://schemas.microsoft.com/office/powerpoint/2010/main" val="1645242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It is important to clean the device after each use.</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1. Open the lid of the water container to minimize the pressure in the system.</a:t>
            </a:r>
          </a:p>
          <a:p>
            <a:r>
              <a:rPr lang="en-US" sz="1200" b="0" i="0" u="none" strike="noStrike" kern="1200" baseline="0">
                <a:solidFill>
                  <a:schemeClr val="tx1"/>
                </a:solidFill>
                <a:latin typeface="+mn-lt"/>
                <a:ea typeface="+mn-ea"/>
                <a:cs typeface="+mn-cs"/>
              </a:rPr>
              <a:t>2. Remove the </a:t>
            </a:r>
            <a:r>
              <a:rPr lang="en-US" sz="1200" b="1" i="0" u="none" strike="noStrike" kern="1200" baseline="0">
                <a:solidFill>
                  <a:schemeClr val="tx1"/>
                </a:solidFill>
                <a:latin typeface="+mn-lt"/>
                <a:ea typeface="+mn-ea"/>
                <a:cs typeface="+mn-cs"/>
              </a:rPr>
              <a:t>light blue </a:t>
            </a:r>
            <a:r>
              <a:rPr lang="en-US" sz="1200" b="0" i="0" u="none" strike="noStrike" kern="1200" baseline="0">
                <a:solidFill>
                  <a:schemeClr val="tx1"/>
                </a:solidFill>
                <a:latin typeface="+mn-lt"/>
                <a:ea typeface="+mn-ea"/>
                <a:cs typeface="+mn-cs"/>
              </a:rPr>
              <a:t>connection from the Navina Classic control unit.</a:t>
            </a:r>
          </a:p>
          <a:p>
            <a:r>
              <a:rPr lang="en-US" sz="1200" b="0" i="0" u="none" strike="noStrike" kern="1200" baseline="0">
                <a:solidFill>
                  <a:schemeClr val="tx1"/>
                </a:solidFill>
                <a:latin typeface="+mn-lt"/>
                <a:ea typeface="+mn-ea"/>
                <a:cs typeface="+mn-cs"/>
              </a:rPr>
              <a:t>3. Empty the tube of water. </a:t>
            </a:r>
          </a:p>
          <a:p>
            <a:r>
              <a:rPr lang="en-US" sz="1200" b="0" i="0" u="none" strike="noStrike" kern="1200" baseline="0">
                <a:solidFill>
                  <a:schemeClr val="tx1"/>
                </a:solidFill>
                <a:latin typeface="+mn-lt"/>
                <a:ea typeface="+mn-ea"/>
                <a:cs typeface="+mn-cs"/>
              </a:rPr>
              <a:t>• If the catheter or cone is hanging in the toilet, raise the tube to empty water.</a:t>
            </a:r>
          </a:p>
          <a:p>
            <a:r>
              <a:rPr lang="en-US" sz="1200" b="0" i="0" u="none" strike="noStrike" kern="1200" baseline="0">
                <a:solidFill>
                  <a:schemeClr val="tx1"/>
                </a:solidFill>
                <a:latin typeface="+mn-lt"/>
                <a:ea typeface="+mn-ea"/>
                <a:cs typeface="+mn-cs"/>
              </a:rPr>
              <a:t>• If the catheter or cone is in the packaging, empty the water through the </a:t>
            </a:r>
            <a:r>
              <a:rPr lang="en-US" sz="1200" b="1" i="0" u="none" strike="noStrike" kern="1200" baseline="0">
                <a:solidFill>
                  <a:schemeClr val="tx1"/>
                </a:solidFill>
                <a:latin typeface="+mn-lt"/>
                <a:ea typeface="+mn-ea"/>
                <a:cs typeface="+mn-cs"/>
              </a:rPr>
              <a:t>light blue </a:t>
            </a:r>
            <a:r>
              <a:rPr lang="en-US" sz="1200" b="0" i="0" u="none" strike="noStrike" kern="1200" baseline="0">
                <a:solidFill>
                  <a:schemeClr val="tx1"/>
                </a:solidFill>
                <a:latin typeface="+mn-lt"/>
                <a:ea typeface="+mn-ea"/>
                <a:cs typeface="+mn-cs"/>
              </a:rPr>
              <a:t>connector.</a:t>
            </a:r>
          </a:p>
          <a:p>
            <a:r>
              <a:rPr lang="en-US" sz="1200" b="0" i="0" u="none" strike="noStrike" kern="1200" baseline="0">
                <a:solidFill>
                  <a:schemeClr val="tx1"/>
                </a:solidFill>
                <a:latin typeface="+mn-lt"/>
                <a:ea typeface="+mn-ea"/>
                <a:cs typeface="+mn-cs"/>
              </a:rPr>
              <a:t>4. Remove the tube with the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connection from the Navina Classic control unit.</a:t>
            </a:r>
          </a:p>
          <a:p>
            <a:r>
              <a:rPr lang="en-US" sz="1200" b="0" i="0" u="none" strike="noStrike" kern="1200" baseline="0">
                <a:solidFill>
                  <a:schemeClr val="tx1"/>
                </a:solidFill>
                <a:latin typeface="+mn-lt"/>
                <a:ea typeface="+mn-ea"/>
                <a:cs typeface="+mn-cs"/>
              </a:rPr>
              <a:t>5. Raise the tube so that the remaining water flows back to the water container.</a:t>
            </a:r>
          </a:p>
          <a:p>
            <a:r>
              <a:rPr lang="en-US" sz="1200" b="0" i="0" u="none" strike="noStrike" kern="1200" baseline="0">
                <a:solidFill>
                  <a:schemeClr val="tx1"/>
                </a:solidFill>
                <a:latin typeface="+mn-lt"/>
                <a:ea typeface="+mn-ea"/>
                <a:cs typeface="+mn-cs"/>
              </a:rPr>
              <a:t>6. Open the water flow.</a:t>
            </a:r>
          </a:p>
          <a:p>
            <a:r>
              <a:rPr lang="en-US" sz="1200" b="0" i="0" u="none" strike="noStrike" kern="1200" baseline="0">
                <a:solidFill>
                  <a:schemeClr val="tx1"/>
                </a:solidFill>
                <a:latin typeface="+mn-lt"/>
                <a:ea typeface="+mn-ea"/>
                <a:cs typeface="+mn-cs"/>
              </a:rPr>
              <a:t>7. Turn the unit upside down over the toilet or sink to empty any remaining water.</a:t>
            </a:r>
          </a:p>
          <a:p>
            <a:r>
              <a:rPr lang="en-US" sz="1200" b="0" i="1" u="none" strike="noStrike" kern="1200" baseline="0">
                <a:solidFill>
                  <a:schemeClr val="tx1"/>
                </a:solidFill>
                <a:latin typeface="+mn-lt"/>
                <a:ea typeface="+mn-ea"/>
                <a:cs typeface="+mn-cs"/>
              </a:rPr>
              <a:t>Note: Pressing the pumps can help making sure the last drops of water come out of the control unit.</a:t>
            </a:r>
          </a:p>
          <a:p>
            <a:r>
              <a:rPr lang="en-US" sz="1200" b="0" i="0" u="none" strike="noStrike" kern="1200" baseline="0">
                <a:solidFill>
                  <a:schemeClr val="tx1"/>
                </a:solidFill>
                <a:latin typeface="+mn-lt"/>
                <a:ea typeface="+mn-ea"/>
                <a:cs typeface="+mn-cs"/>
              </a:rPr>
              <a:t>8. Remove the </a:t>
            </a:r>
            <a:r>
              <a:rPr lang="en-US" sz="1200" b="1" i="0" u="none" strike="noStrike" kern="1200" baseline="0">
                <a:solidFill>
                  <a:schemeClr val="tx1"/>
                </a:solidFill>
                <a:latin typeface="+mn-lt"/>
                <a:ea typeface="+mn-ea"/>
                <a:cs typeface="+mn-cs"/>
              </a:rPr>
              <a:t>dark blue </a:t>
            </a:r>
            <a:r>
              <a:rPr lang="en-US" sz="1200" b="0" i="0" u="none" strike="noStrike" kern="1200" baseline="0">
                <a:solidFill>
                  <a:schemeClr val="tx1"/>
                </a:solidFill>
                <a:latin typeface="+mn-lt"/>
                <a:ea typeface="+mn-ea"/>
                <a:cs typeface="+mn-cs"/>
              </a:rPr>
              <a:t>connection from the water container and empty the remaining water.</a:t>
            </a:r>
          </a:p>
          <a:p>
            <a:r>
              <a:rPr lang="en-US" sz="1200" b="0" i="0" u="none" strike="noStrike" kern="1200" baseline="0">
                <a:solidFill>
                  <a:schemeClr val="tx1"/>
                </a:solidFill>
                <a:latin typeface="+mn-lt"/>
                <a:ea typeface="+mn-ea"/>
                <a:cs typeface="+mn-cs"/>
              </a:rPr>
              <a:t>9. Hold the tube with the </a:t>
            </a:r>
            <a:r>
              <a:rPr lang="en-US" sz="1200" b="1" i="0" u="none" strike="noStrike" kern="1200" baseline="0">
                <a:solidFill>
                  <a:schemeClr val="tx1"/>
                </a:solidFill>
                <a:latin typeface="+mn-lt"/>
                <a:ea typeface="+mn-ea"/>
                <a:cs typeface="+mn-cs"/>
              </a:rPr>
              <a:t>white </a:t>
            </a:r>
            <a:r>
              <a:rPr lang="en-US" sz="1200" b="0" i="0" u="none" strike="noStrike" kern="1200" baseline="0">
                <a:solidFill>
                  <a:schemeClr val="tx1"/>
                </a:solidFill>
                <a:latin typeface="+mn-lt"/>
                <a:ea typeface="+mn-ea"/>
                <a:cs typeface="+mn-cs"/>
              </a:rPr>
              <a:t>connection and place the catheter or cone back in its packaging, if not already there, and disconnect it from the tube.</a:t>
            </a:r>
          </a:p>
          <a:p>
            <a:r>
              <a:rPr lang="en-US" sz="1200" b="0" i="0" u="none" strike="noStrike" kern="1200" baseline="0">
                <a:solidFill>
                  <a:schemeClr val="tx1"/>
                </a:solidFill>
                <a:latin typeface="+mn-lt"/>
                <a:ea typeface="+mn-ea"/>
                <a:cs typeface="+mn-cs"/>
              </a:rPr>
              <a:t>10. Dispose of the single use catheter or cone and packaging with the household waste.</a:t>
            </a:r>
          </a:p>
          <a:p>
            <a:r>
              <a:rPr lang="en-US" sz="1200" b="0" i="0" u="none" strike="noStrike" kern="1200" baseline="0">
                <a:solidFill>
                  <a:schemeClr val="tx1"/>
                </a:solidFill>
                <a:latin typeface="+mn-lt"/>
                <a:ea typeface="+mn-ea"/>
                <a:cs typeface="+mn-cs"/>
              </a:rPr>
              <a:t>11. Clean and dry the remaining parts of the system with a cloth and mild soapy water.</a:t>
            </a:r>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44</a:t>
            </a:fld>
            <a:endParaRPr lang="en-US"/>
          </a:p>
        </p:txBody>
      </p:sp>
    </p:spTree>
    <p:extLst>
      <p:ext uri="{BB962C8B-B14F-4D97-AF65-F5344CB8AC3E}">
        <p14:creationId xmlns:p14="http://schemas.microsoft.com/office/powerpoint/2010/main" val="242419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kern="1200" baseline="0">
                <a:solidFill>
                  <a:schemeClr val="tx1"/>
                </a:solidFill>
                <a:latin typeface="+mn-lt"/>
                <a:ea typeface="+mn-ea"/>
                <a:cs typeface="+mn-cs"/>
              </a:rPr>
              <a:t>1. Press the button to restart the Navina Smart control unit.</a:t>
            </a:r>
          </a:p>
          <a:p>
            <a:r>
              <a:rPr lang="en-US" sz="1200" b="0" i="0" u="none" strike="noStrike" kern="1200" baseline="0">
                <a:solidFill>
                  <a:schemeClr val="tx1"/>
                </a:solidFill>
                <a:latin typeface="+mn-lt"/>
                <a:ea typeface="+mn-ea"/>
                <a:cs typeface="+mn-cs"/>
              </a:rPr>
              <a:t>2. Activate </a:t>
            </a:r>
            <a:r>
              <a:rPr lang="en-US" sz="1200" b="0" i="1" u="none" strike="noStrike" kern="1200" baseline="0">
                <a:solidFill>
                  <a:schemeClr val="tx1"/>
                </a:solidFill>
                <a:latin typeface="+mn-lt"/>
                <a:ea typeface="+mn-ea"/>
                <a:cs typeface="+mn-cs"/>
              </a:rPr>
              <a:t>Bluetooth® </a:t>
            </a:r>
            <a:r>
              <a:rPr lang="en-US" sz="1200" b="0" i="0" u="none" strike="noStrike" kern="1200" baseline="0">
                <a:solidFill>
                  <a:schemeClr val="tx1"/>
                </a:solidFill>
                <a:latin typeface="+mn-lt"/>
                <a:ea typeface="+mn-ea"/>
                <a:cs typeface="+mn-cs"/>
              </a:rPr>
              <a:t>on your mobile device.</a:t>
            </a:r>
          </a:p>
          <a:p>
            <a:r>
              <a:rPr lang="en-US" sz="1200" b="0" i="0" u="none" strike="noStrike" kern="1200" baseline="0">
                <a:solidFill>
                  <a:schemeClr val="tx1"/>
                </a:solidFill>
                <a:latin typeface="+mn-lt"/>
                <a:ea typeface="+mn-ea"/>
                <a:cs typeface="+mn-cs"/>
              </a:rPr>
              <a:t>3. Open the Navina™ Smart app.</a:t>
            </a:r>
          </a:p>
          <a:p>
            <a:r>
              <a:rPr lang="en-US" sz="1200" b="0" i="0" u="none" strike="noStrike" kern="1200" baseline="0">
                <a:solidFill>
                  <a:schemeClr val="tx1"/>
                </a:solidFill>
                <a:latin typeface="+mn-lt"/>
                <a:ea typeface="+mn-ea"/>
                <a:cs typeface="+mn-cs"/>
              </a:rPr>
              <a:t>4. Enter pin code.</a:t>
            </a:r>
          </a:p>
          <a:p>
            <a:r>
              <a:rPr lang="en-US" sz="1200" b="0" i="0" u="none" strike="noStrike" kern="1200" baseline="0">
                <a:solidFill>
                  <a:schemeClr val="tx1"/>
                </a:solidFill>
                <a:latin typeface="+mn-lt"/>
                <a:ea typeface="+mn-ea"/>
                <a:cs typeface="+mn-cs"/>
              </a:rPr>
              <a:t>Note: If PIN code is lost, use the last four digits in the serial number found on the screen on your Navina Smart control unit.</a:t>
            </a:r>
          </a:p>
          <a:p>
            <a:r>
              <a:rPr lang="en-US" sz="1200" b="0" i="0" u="none" strike="noStrike" kern="1200" baseline="0">
                <a:solidFill>
                  <a:schemeClr val="tx1"/>
                </a:solidFill>
                <a:latin typeface="+mn-lt"/>
                <a:ea typeface="+mn-ea"/>
                <a:cs typeface="+mn-cs"/>
              </a:rPr>
              <a:t>IMPORTANT: Due to cybersecurity it is RECOMMENDED to activate the pin code on the Navina Smart Mobile App.</a:t>
            </a:r>
          </a:p>
          <a:p>
            <a:r>
              <a:rPr lang="en-US" sz="1200" b="0" i="0" u="none" strike="noStrike" kern="1200" baseline="0">
                <a:solidFill>
                  <a:schemeClr val="tx1"/>
                </a:solidFill>
                <a:latin typeface="+mn-lt"/>
                <a:ea typeface="+mn-ea"/>
                <a:cs typeface="+mn-cs"/>
              </a:rPr>
              <a:t>5. Confirm the control unit identity to pair it with the app (first time only).</a:t>
            </a:r>
          </a:p>
          <a:p>
            <a:r>
              <a:rPr lang="en-US" sz="1200" b="0" i="0" u="none" strike="noStrike" kern="1200" baseline="0">
                <a:solidFill>
                  <a:schemeClr val="tx1"/>
                </a:solidFill>
                <a:latin typeface="+mn-lt"/>
                <a:ea typeface="+mn-ea"/>
                <a:cs typeface="+mn-cs"/>
              </a:rPr>
              <a:t>6. Select synchronize in the app main menu.</a:t>
            </a:r>
          </a:p>
          <a:p>
            <a:r>
              <a:rPr lang="en-US" sz="1200" b="0" i="0" u="none" strike="noStrike" kern="1200" baseline="0">
                <a:solidFill>
                  <a:schemeClr val="tx1"/>
                </a:solidFill>
                <a:latin typeface="+mn-lt"/>
                <a:ea typeface="+mn-ea"/>
                <a:cs typeface="+mn-cs"/>
              </a:rPr>
              <a:t>7. Rate the latest irrigation uploaded in the app.</a:t>
            </a:r>
          </a:p>
          <a:p>
            <a:r>
              <a:rPr lang="en-US" sz="1200" b="0" i="1" u="none" strike="noStrike" kern="1200" baseline="0">
                <a:solidFill>
                  <a:schemeClr val="tx1"/>
                </a:solidFill>
                <a:latin typeface="+mn-lt"/>
                <a:ea typeface="+mn-ea"/>
                <a:cs typeface="+mn-cs"/>
              </a:rPr>
              <a:t>Note: When you are on the welcome screen of the Navina Smart control unit, Bluetooth® will be active to allow you to transfer your data to your Navina Smart app. Bluetooth® is only active while you are on the welcome screen. No data can be transferred during irrigation.</a:t>
            </a:r>
            <a:endParaRPr lang="en-US" sz="1200" b="0" i="0" u="none" strike="noStrike" kern="1200" baseline="0">
              <a:solidFill>
                <a:schemeClr val="tx1"/>
              </a:solidFill>
              <a:latin typeface="+mn-lt"/>
              <a:ea typeface="+mn-ea"/>
              <a:cs typeface="+mn-cs"/>
            </a:endParaRPr>
          </a:p>
        </p:txBody>
      </p:sp>
      <p:sp>
        <p:nvSpPr>
          <p:cNvPr id="330" name="Google Shape;3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kern="1200" baseline="0">
                <a:solidFill>
                  <a:schemeClr val="tx1"/>
                </a:solidFill>
                <a:latin typeface="+mn-lt"/>
                <a:ea typeface="+mn-ea"/>
                <a:cs typeface="+mn-cs"/>
              </a:rPr>
              <a:t>The recommendations are that TAI should be performed daily in the beginning, and should then be reduced to alternate days where possible after approximately 10–14 days. Furthermore, maintaining a regular routine of irrigation is beneficial, and undertaking irrigation 20–30min after a meal will take advantage of the gastrocolic response. The time of day should be chosen to fit with the lifestyle of the patient.</a:t>
            </a:r>
          </a:p>
          <a:p>
            <a:endParaRPr lang="en-US" sz="1200" b="0" i="0" u="none" strike="noStrike" kern="1200" baseline="0">
              <a:solidFill>
                <a:schemeClr val="tx1"/>
              </a:solidFill>
              <a:latin typeface="+mn-lt"/>
              <a:ea typeface="+mn-ea"/>
              <a:cs typeface="+mn-cs"/>
            </a:endParaRPr>
          </a:p>
        </p:txBody>
      </p:sp>
      <p:sp>
        <p:nvSpPr>
          <p:cNvPr id="330" name="Google Shape;3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2575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47</a:t>
            </a:fld>
            <a:endParaRPr lang="en-US"/>
          </a:p>
        </p:txBody>
      </p:sp>
    </p:spTree>
    <p:extLst>
      <p:ext uri="{BB962C8B-B14F-4D97-AF65-F5344CB8AC3E}">
        <p14:creationId xmlns:p14="http://schemas.microsoft.com/office/powerpoint/2010/main" val="3189992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kern="1200" baseline="0">
                <a:solidFill>
                  <a:schemeClr val="tx1"/>
                </a:solidFill>
                <a:latin typeface="+mn-lt"/>
                <a:ea typeface="+mn-ea"/>
                <a:cs typeface="+mn-cs"/>
              </a:rPr>
              <a:t>In a study on compliance with TAI the main reasons for discontinuing TAI following a successful training session were </a:t>
            </a:r>
            <a:r>
              <a:rPr lang="sv-SE" sz="1200" b="0" i="0" u="none" strike="noStrike" kern="1200" baseline="0" err="1">
                <a:solidFill>
                  <a:schemeClr val="tx1"/>
                </a:solidFill>
                <a:latin typeface="+mn-lt"/>
                <a:ea typeface="+mn-ea"/>
                <a:cs typeface="+mn-cs"/>
              </a:rPr>
              <a:t>inefficacy</a:t>
            </a:r>
            <a:r>
              <a:rPr lang="sv-SE" sz="1200" b="0" i="0" u="none" strike="noStrike" kern="1200" baseline="0">
                <a:solidFill>
                  <a:schemeClr val="tx1"/>
                </a:solidFill>
                <a:latin typeface="+mn-lt"/>
                <a:ea typeface="+mn-ea"/>
                <a:cs typeface="+mn-cs"/>
              </a:rPr>
              <a:t> </a:t>
            </a:r>
            <a:r>
              <a:rPr lang="sv-SE" sz="1200" b="0" i="0" u="none" strike="noStrike" kern="1200" baseline="0" err="1">
                <a:solidFill>
                  <a:schemeClr val="tx1"/>
                </a:solidFill>
                <a:latin typeface="+mn-lt"/>
                <a:ea typeface="+mn-ea"/>
                <a:cs typeface="+mn-cs"/>
              </a:rPr>
              <a:t>of</a:t>
            </a:r>
            <a:r>
              <a:rPr lang="sv-SE" sz="1200" b="0" i="0" u="none" strike="noStrike" kern="1200" baseline="0">
                <a:solidFill>
                  <a:schemeClr val="tx1"/>
                </a:solidFill>
                <a:latin typeface="+mn-lt"/>
                <a:ea typeface="+mn-ea"/>
                <a:cs typeface="+mn-cs"/>
              </a:rPr>
              <a:t> </a:t>
            </a:r>
            <a:r>
              <a:rPr lang="sv-SE" sz="1200" b="0" i="0" u="none" strike="noStrike" kern="1200" baseline="0" err="1">
                <a:solidFill>
                  <a:schemeClr val="tx1"/>
                </a:solidFill>
                <a:latin typeface="+mn-lt"/>
                <a:ea typeface="+mn-ea"/>
                <a:cs typeface="+mn-cs"/>
              </a:rPr>
              <a:t>treatment</a:t>
            </a:r>
            <a:r>
              <a:rPr lang="sv-SE" sz="1200" b="0" i="0" u="none" strike="noStrike" kern="1200" baseline="0">
                <a:solidFill>
                  <a:schemeClr val="tx1"/>
                </a:solidFill>
                <a:latin typeface="+mn-lt"/>
                <a:ea typeface="+mn-ea"/>
                <a:cs typeface="+mn-cs"/>
              </a:rPr>
              <a:t> (</a:t>
            </a:r>
            <a:r>
              <a:rPr lang="en-US" sz="1200" b="0" i="0" u="none" strike="noStrike" kern="1200" baseline="0">
                <a:solidFill>
                  <a:schemeClr val="tx1"/>
                </a:solidFill>
                <a:latin typeface="+mn-lt"/>
                <a:ea typeface="+mn-ea"/>
                <a:cs typeface="+mn-cs"/>
              </a:rPr>
              <a:t>41%) , too many constraints (</a:t>
            </a:r>
            <a:r>
              <a:rPr lang="sv-SE" sz="1200" b="0" i="0" u="none" strike="noStrike" kern="1200" baseline="0">
                <a:solidFill>
                  <a:schemeClr val="tx1"/>
                </a:solidFill>
                <a:latin typeface="+mn-lt"/>
                <a:ea typeface="+mn-ea"/>
                <a:cs typeface="+mn-cs"/>
              </a:rPr>
              <a:t>23%) or </a:t>
            </a:r>
            <a:r>
              <a:rPr lang="en-US" sz="1200" b="0" i="0" u="none" strike="noStrike" kern="1200" baseline="0">
                <a:solidFill>
                  <a:schemeClr val="tx1"/>
                </a:solidFill>
                <a:latin typeface="+mn-lt"/>
                <a:ea typeface="+mn-ea"/>
                <a:cs typeface="+mn-cs"/>
              </a:rPr>
              <a:t>technical problems (36%) such as: </a:t>
            </a:r>
          </a:p>
          <a:p>
            <a:pPr marL="171450" indent="-171450">
              <a:buFontTx/>
              <a:buChar char="-"/>
            </a:pPr>
            <a:r>
              <a:rPr lang="en-US" sz="1200" b="0" i="0" u="none" strike="noStrike" kern="1200" baseline="0">
                <a:solidFill>
                  <a:schemeClr val="tx1"/>
                </a:solidFill>
                <a:latin typeface="+mn-lt"/>
                <a:ea typeface="+mn-ea"/>
                <a:cs typeface="+mn-cs"/>
              </a:rPr>
              <a:t>catheter expulsion</a:t>
            </a:r>
          </a:p>
          <a:p>
            <a:pPr marL="171450" indent="-171450">
              <a:buFontTx/>
              <a:buChar char="-"/>
            </a:pPr>
            <a:r>
              <a:rPr lang="en-US" sz="1200" b="0" i="0" u="none" strike="noStrike" kern="1200" baseline="0">
                <a:solidFill>
                  <a:schemeClr val="tx1"/>
                </a:solidFill>
                <a:latin typeface="+mn-lt"/>
                <a:ea typeface="+mn-ea"/>
                <a:cs typeface="+mn-cs"/>
              </a:rPr>
              <a:t>rectal balloon bursting</a:t>
            </a:r>
          </a:p>
          <a:p>
            <a:pPr marL="171450" indent="-171450">
              <a:buFontTx/>
              <a:buChar char="-"/>
            </a:pPr>
            <a:r>
              <a:rPr lang="en-US" sz="1200" b="0" i="0" u="none" strike="noStrike" kern="1200" baseline="0">
                <a:solidFill>
                  <a:schemeClr val="tx1"/>
                </a:solidFill>
                <a:latin typeface="+mn-lt"/>
                <a:ea typeface="+mn-ea"/>
                <a:cs typeface="+mn-cs"/>
              </a:rPr>
              <a:t>Instilled water leakage or retention</a:t>
            </a:r>
          </a:p>
          <a:p>
            <a:pPr marL="171450" indent="-171450">
              <a:buFontTx/>
              <a:buChar char="-"/>
            </a:pPr>
            <a:r>
              <a:rPr lang="en-US" sz="1200" b="0" i="0" u="none" strike="noStrike" kern="1200" baseline="0">
                <a:solidFill>
                  <a:schemeClr val="tx1"/>
                </a:solidFill>
                <a:latin typeface="+mn-lt"/>
                <a:ea typeface="+mn-ea"/>
                <a:cs typeface="+mn-cs"/>
              </a:rPr>
              <a:t>pain during irrigation</a:t>
            </a:r>
          </a:p>
          <a:p>
            <a:pPr marL="171450" indent="-171450">
              <a:buFontTx/>
              <a:buChar char="-"/>
            </a:pPr>
            <a:r>
              <a:rPr lang="en-US" sz="1200" b="0" i="0" u="none" strike="noStrike" kern="1200" baseline="0">
                <a:solidFill>
                  <a:schemeClr val="tx1"/>
                </a:solidFill>
                <a:latin typeface="+mn-lt"/>
                <a:ea typeface="+mn-ea"/>
                <a:cs typeface="+mn-cs"/>
              </a:rPr>
              <a:t>Anal </a:t>
            </a:r>
            <a:r>
              <a:rPr lang="sv-SE" sz="1200" b="0" i="0" u="none" strike="noStrike" kern="1200" baseline="0">
                <a:solidFill>
                  <a:schemeClr val="tx1"/>
                </a:solidFill>
                <a:latin typeface="+mn-lt"/>
                <a:ea typeface="+mn-ea"/>
                <a:cs typeface="+mn-cs"/>
              </a:rPr>
              <a:t>bleeding</a:t>
            </a:r>
          </a:p>
          <a:p>
            <a:pPr marL="171450" indent="-171450">
              <a:buFontTx/>
              <a:buChar char="-"/>
            </a:pPr>
            <a:r>
              <a:rPr lang="sv-SE" sz="1200" b="0" i="0" u="none" strike="noStrike" kern="1200" baseline="0">
                <a:solidFill>
                  <a:schemeClr val="tx1"/>
                </a:solidFill>
                <a:latin typeface="+mn-lt"/>
                <a:ea typeface="+mn-ea"/>
                <a:cs typeface="+mn-cs"/>
              </a:rPr>
              <a:t>Anal </a:t>
            </a:r>
            <a:r>
              <a:rPr lang="sv-SE" sz="1200" b="0" i="0" u="none" strike="noStrike" kern="1200" baseline="0" err="1">
                <a:solidFill>
                  <a:schemeClr val="tx1"/>
                </a:solidFill>
                <a:latin typeface="+mn-lt"/>
                <a:ea typeface="+mn-ea"/>
                <a:cs typeface="+mn-cs"/>
              </a:rPr>
              <a:t>fissure</a:t>
            </a:r>
            <a:endParaRPr lang="sv-SE" sz="1200" b="0" i="0" u="none" strike="noStrike" kern="1200" baseline="0">
              <a:solidFill>
                <a:schemeClr val="tx1"/>
              </a:solidFill>
              <a:latin typeface="+mn-lt"/>
              <a:ea typeface="+mn-ea"/>
              <a:cs typeface="+mn-cs"/>
            </a:endParaRPr>
          </a:p>
          <a:p>
            <a:pPr marL="0" indent="0">
              <a:buFontTx/>
              <a:buNone/>
            </a:pPr>
            <a:endParaRPr lang="sv-SE"/>
          </a:p>
          <a:p>
            <a:endParaRPr lang="sv-SE"/>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48</a:t>
            </a:fld>
            <a:endParaRPr lang="en-US"/>
          </a:p>
        </p:txBody>
      </p:sp>
    </p:spTree>
    <p:extLst>
      <p:ext uri="{BB962C8B-B14F-4D97-AF65-F5344CB8AC3E}">
        <p14:creationId xmlns:p14="http://schemas.microsoft.com/office/powerpoint/2010/main" val="1938864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49</a:t>
            </a:fld>
            <a:endParaRPr lang="en-US"/>
          </a:p>
        </p:txBody>
      </p:sp>
    </p:spTree>
    <p:extLst>
      <p:ext uri="{BB962C8B-B14F-4D97-AF65-F5344CB8AC3E}">
        <p14:creationId xmlns:p14="http://schemas.microsoft.com/office/powerpoint/2010/main" val="2290500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a:p>
        </p:txBody>
      </p:sp>
    </p:spTree>
    <p:extLst>
      <p:ext uri="{BB962C8B-B14F-4D97-AF65-F5344CB8AC3E}">
        <p14:creationId xmlns:p14="http://schemas.microsoft.com/office/powerpoint/2010/main" val="3745151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Navina Smart app is a useful tool for follow-up on irrigations and </a:t>
            </a:r>
            <a:r>
              <a:rPr lang="sv-SE" sz="1200" b="0" i="0" u="none" strike="noStrike" kern="1200" baseline="0" err="1">
                <a:solidFill>
                  <a:schemeClr val="tx1"/>
                </a:solidFill>
                <a:latin typeface="+mn-lt"/>
                <a:ea typeface="+mn-ea"/>
                <a:cs typeface="+mn-cs"/>
              </a:rPr>
              <a:t>helps</a:t>
            </a:r>
            <a:r>
              <a:rPr lang="sv-SE" sz="1200" b="0" i="0" u="none" strike="noStrike" kern="1200" baseline="0">
                <a:solidFill>
                  <a:schemeClr val="tx1"/>
                </a:solidFill>
                <a:latin typeface="+mn-lt"/>
                <a:ea typeface="+mn-ea"/>
                <a:cs typeface="+mn-cs"/>
              </a:rPr>
              <a:t> to </a:t>
            </a:r>
            <a:r>
              <a:rPr lang="sv-SE" sz="1200" b="0" i="0" u="none" strike="noStrike" kern="1200" baseline="0" err="1">
                <a:solidFill>
                  <a:schemeClr val="tx1"/>
                </a:solidFill>
                <a:latin typeface="+mn-lt"/>
                <a:ea typeface="+mn-ea"/>
                <a:cs typeface="+mn-cs"/>
              </a:rPr>
              <a:t>optimize</a:t>
            </a:r>
            <a:r>
              <a:rPr lang="sv-SE" sz="1200" b="0" i="0" u="none" strike="noStrike" kern="1200" baseline="0">
                <a:solidFill>
                  <a:schemeClr val="tx1"/>
                </a:solidFill>
                <a:latin typeface="+mn-lt"/>
                <a:ea typeface="+mn-ea"/>
                <a:cs typeface="+mn-cs"/>
              </a:rPr>
              <a:t> and </a:t>
            </a:r>
            <a:r>
              <a:rPr lang="sv-SE" sz="1200" b="0" i="0" u="none" strike="noStrike" kern="1200" baseline="0" err="1">
                <a:solidFill>
                  <a:schemeClr val="tx1"/>
                </a:solidFill>
                <a:latin typeface="+mn-lt"/>
                <a:ea typeface="+mn-ea"/>
                <a:cs typeface="+mn-cs"/>
              </a:rPr>
              <a:t>tailor</a:t>
            </a:r>
            <a:r>
              <a:rPr lang="sv-SE" sz="1200" b="0" i="0" u="none" strike="noStrike" kern="1200" baseline="0">
                <a:solidFill>
                  <a:schemeClr val="tx1"/>
                </a:solidFill>
                <a:latin typeface="+mn-lt"/>
                <a:ea typeface="+mn-ea"/>
                <a:cs typeface="+mn-cs"/>
              </a:rPr>
              <a:t> the </a:t>
            </a:r>
            <a:r>
              <a:rPr lang="sv-SE" sz="1200" b="0" i="0" u="none" strike="noStrike" kern="1200" baseline="0" err="1">
                <a:solidFill>
                  <a:schemeClr val="tx1"/>
                </a:solidFill>
                <a:latin typeface="+mn-lt"/>
                <a:ea typeface="+mn-ea"/>
                <a:cs typeface="+mn-cs"/>
              </a:rPr>
              <a:t>settings</a:t>
            </a:r>
            <a:r>
              <a:rPr lang="sv-SE" sz="1200" b="0" i="0" u="none" strike="noStrike" kern="1200" baseline="0">
                <a:solidFill>
                  <a:schemeClr val="tx1"/>
                </a:solidFill>
                <a:latin typeface="+mn-lt"/>
                <a:ea typeface="+mn-ea"/>
                <a:cs typeface="+mn-cs"/>
              </a:rPr>
              <a:t> for the </a:t>
            </a:r>
            <a:r>
              <a:rPr lang="sv-SE" sz="1200" b="0" i="0" u="none" strike="noStrike" kern="1200" baseline="0" err="1">
                <a:solidFill>
                  <a:schemeClr val="tx1"/>
                </a:solidFill>
                <a:latin typeface="+mn-lt"/>
                <a:ea typeface="+mn-ea"/>
                <a:cs typeface="+mn-cs"/>
              </a:rPr>
              <a:t>users</a:t>
            </a:r>
            <a:r>
              <a:rPr lang="sv-SE" sz="1200" b="0" i="0" u="none" strike="noStrike" kern="1200" baseline="0">
                <a:solidFill>
                  <a:schemeClr val="tx1"/>
                </a:solidFill>
                <a:latin typeface="+mn-lt"/>
                <a:ea typeface="+mn-ea"/>
                <a:cs typeface="+mn-cs"/>
              </a:rPr>
              <a:t>. T</a:t>
            </a:r>
            <a:r>
              <a:rPr lang="en-US" sz="1200" b="0" i="0" u="none" strike="noStrike" kern="1200" baseline="0">
                <a:solidFill>
                  <a:schemeClr val="tx1"/>
                </a:solidFill>
                <a:latin typeface="+mn-lt"/>
                <a:ea typeface="+mn-ea"/>
                <a:cs typeface="+mn-cs"/>
              </a:rPr>
              <a:t>he Navina Smart app is set up with the Navina Smart control unit, allowing information about water volume used, balloon size, water flow rate and the duration of the irrigation, to automatically be transferred to the app. The combination of treatment data and if the user rates the procedure can be used in discussions to find the right settings for each individual user. During initiation and at follow-up an irrigation diary can be helpful to adjust settings and tailor the treatment. </a:t>
            </a:r>
            <a:r>
              <a:rPr lang="en-US"/>
              <a:t>The irrigation data from the app can be viewed in the app or it can be shared through an e-mail in an irrigation report.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Navina Smart Treatment schedule indicates what steps to take when making modifications of the individual user’s irrigation therapy. </a:t>
            </a:r>
          </a:p>
        </p:txBody>
      </p:sp>
      <p:sp>
        <p:nvSpPr>
          <p:cNvPr id="4" name="Slide Number Placeholder 3"/>
          <p:cNvSpPr>
            <a:spLocks noGrp="1"/>
          </p:cNvSpPr>
          <p:nvPr>
            <p:ph type="sldNum" sz="quarter" idx="5"/>
          </p:nvPr>
        </p:nvSpPr>
        <p:spPr/>
        <p:txBody>
          <a:bodyPr/>
          <a:lstStyle/>
          <a:p>
            <a:fld id="{6D4018D2-26EA-4626-92F2-1F10E443FD0D}" type="slidenum">
              <a:rPr lang="en-US" smtClean="0"/>
              <a:t>50</a:t>
            </a:fld>
            <a:endParaRPr lang="en-US"/>
          </a:p>
        </p:txBody>
      </p:sp>
    </p:spTree>
    <p:extLst>
      <p:ext uri="{BB962C8B-B14F-4D97-AF65-F5344CB8AC3E}">
        <p14:creationId xmlns:p14="http://schemas.microsoft.com/office/powerpoint/2010/main" val="2267785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noProof="0"/>
              <a:t>There may be local guidelines for prescribing consumables that you need to check.</a:t>
            </a:r>
          </a:p>
          <a:p>
            <a:pPr marL="0" lvl="0" indent="0" algn="l" rtl="0">
              <a:spcBef>
                <a:spcPts val="0"/>
              </a:spcBef>
              <a:spcAft>
                <a:spcPts val="0"/>
              </a:spcAft>
              <a:buNone/>
            </a:pPr>
            <a:endParaRPr lang="sv-SE" b="1"/>
          </a:p>
        </p:txBody>
      </p:sp>
      <p:sp>
        <p:nvSpPr>
          <p:cNvPr id="418" name="Google Shape;41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52</a:t>
            </a:fld>
            <a:endParaRPr lang="en-US"/>
          </a:p>
        </p:txBody>
      </p:sp>
    </p:spTree>
    <p:extLst>
      <p:ext uri="{BB962C8B-B14F-4D97-AF65-F5344CB8AC3E}">
        <p14:creationId xmlns:p14="http://schemas.microsoft.com/office/powerpoint/2010/main" val="3534616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Leakage of water (</a:t>
            </a:r>
            <a:r>
              <a:rPr lang="en-US" noProof="0" err="1"/>
              <a:t>irrigant</a:t>
            </a:r>
            <a:r>
              <a:rPr lang="en-US" noProof="0"/>
              <a:t>) during instillation – if there is leakage around the catheter/cone ensure it is properly located, if possible increase balloon size, check water temperature, or instill water more slowly. </a:t>
            </a:r>
          </a:p>
          <a:p>
            <a:endParaRPr lang="en-US" noProof="0"/>
          </a:p>
          <a:p>
            <a:r>
              <a:rPr lang="en-US" noProof="0"/>
              <a:t>Leakage of water between uses of TAI – ensure that the patient allows sufficient time on toilet after removal of the catheter/cone, adjunctive measures to encourage emptying can be used, reduce the volume of water used, divide the irrigation into 2 consecutive episodes with half the amount of water at each session (10-15 minutes between). If not possible to solve the leakage, suggest that the patient can use an anal plug in between TAI sessions.</a:t>
            </a:r>
          </a:p>
          <a:p>
            <a:endParaRPr lang="en-US" noProof="0"/>
          </a:p>
          <a:p>
            <a:r>
              <a:rPr lang="en-US" noProof="0"/>
              <a:t>Leakage of feces between uses of TAI – increase the volume of water with about 100 ml until </a:t>
            </a:r>
            <a:r>
              <a:rPr lang="en-US" noProof="0" err="1"/>
              <a:t>satisfavtory</a:t>
            </a:r>
            <a:r>
              <a:rPr lang="en-US" noProof="0"/>
              <a:t> evacuation is achieved without fecal incontinence, divide the irrigation into 2 consecutive episodes with half the amount of water at each session (10-15 minutes between), increase frequency of TAI and check the laxative use of the patient. </a:t>
            </a:r>
          </a:p>
        </p:txBody>
      </p:sp>
      <p:sp>
        <p:nvSpPr>
          <p:cNvPr id="4" name="Slide Number Placeholder 3"/>
          <p:cNvSpPr>
            <a:spLocks noGrp="1"/>
          </p:cNvSpPr>
          <p:nvPr>
            <p:ph type="sldNum" sz="quarter" idx="5"/>
          </p:nvPr>
        </p:nvSpPr>
        <p:spPr/>
        <p:txBody>
          <a:bodyPr/>
          <a:lstStyle/>
          <a:p>
            <a:fld id="{6D4018D2-26EA-4626-92F2-1F10E443FD0D}" type="slidenum">
              <a:rPr lang="en-US" smtClean="0"/>
              <a:t>53</a:t>
            </a:fld>
            <a:endParaRPr lang="en-US"/>
          </a:p>
        </p:txBody>
      </p:sp>
    </p:spTree>
    <p:extLst>
      <p:ext uri="{BB962C8B-B14F-4D97-AF65-F5344CB8AC3E}">
        <p14:creationId xmlns:p14="http://schemas.microsoft.com/office/powerpoint/2010/main" val="3953871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Difficulty inserting catheter/cone or instilling </a:t>
            </a:r>
            <a:r>
              <a:rPr lang="en-US" noProof="0" err="1"/>
              <a:t>irrigant</a:t>
            </a:r>
            <a:r>
              <a:rPr lang="en-US" noProof="0"/>
              <a:t> – make a digital rectal check to ensure no stool is present in rectum, increase frequency of TAI or volume of water instilled to ensure evacuation is adequate.</a:t>
            </a:r>
          </a:p>
          <a:p>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err="1"/>
              <a:t>Irrigant</a:t>
            </a:r>
            <a:r>
              <a:rPr lang="en-US" noProof="0"/>
              <a:t> is not expelled – if the irrigation fluid/water is not expelled after removal of catheter/cone repeat TAI, use adjunctive measures, make sure the patient is adequately hydrated and assess/treat constipation.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No stool evacuated – </a:t>
            </a:r>
            <a:r>
              <a:rPr lang="en-US" noProof="0" err="1"/>
              <a:t>repat</a:t>
            </a:r>
            <a:r>
              <a:rPr lang="en-US" noProof="0"/>
              <a:t> the irrigation procedure and/or divide the irrigation into 2 consecutive episodes with half the amount of water at each session (10-15 minutes between), use adjunctive measures, consider the use of laxatives, check for constipation and impaction – treat, ensure the patient is well hydrated. If a good result was obtained at last irrigation and this happens regularly consider reducing the frequency of TAI.</a:t>
            </a:r>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54</a:t>
            </a:fld>
            <a:endParaRPr lang="en-US"/>
          </a:p>
        </p:txBody>
      </p:sp>
    </p:spTree>
    <p:extLst>
      <p:ext uri="{BB962C8B-B14F-4D97-AF65-F5344CB8AC3E}">
        <p14:creationId xmlns:p14="http://schemas.microsoft.com/office/powerpoint/2010/main" val="1495361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b="1"/>
              <a:t>Navina </a:t>
            </a:r>
            <a:r>
              <a:rPr lang="sv-SE" b="1" err="1"/>
              <a:t>accessories</a:t>
            </a:r>
            <a:r>
              <a:rPr lang="sv-SE"/>
              <a:t>:</a:t>
            </a:r>
          </a:p>
          <a:p>
            <a:r>
              <a:rPr lang="sv-SE" sz="1200" b="0" i="1" u="none" strike="noStrike" kern="1200" baseline="0">
                <a:solidFill>
                  <a:schemeClr val="tx1"/>
                </a:solidFill>
                <a:latin typeface="+mn-lt"/>
                <a:ea typeface="+mn-ea"/>
                <a:cs typeface="+mn-cs"/>
              </a:rPr>
              <a:t>Navina </a:t>
            </a:r>
            <a:r>
              <a:rPr lang="sv-SE" sz="1200" b="0" i="1" u="none" strike="noStrike" kern="1200" baseline="0" err="1">
                <a:solidFill>
                  <a:schemeClr val="tx1"/>
                </a:solidFill>
                <a:latin typeface="+mn-lt"/>
                <a:ea typeface="+mn-ea"/>
                <a:cs typeface="+mn-cs"/>
              </a:rPr>
              <a:t>positioning</a:t>
            </a:r>
            <a:r>
              <a:rPr lang="sv-SE" sz="1200" b="0" i="1" u="none" strike="noStrike" kern="1200" baseline="0">
                <a:solidFill>
                  <a:schemeClr val="tx1"/>
                </a:solidFill>
                <a:latin typeface="+mn-lt"/>
                <a:ea typeface="+mn-ea"/>
                <a:cs typeface="+mn-cs"/>
              </a:rPr>
              <a:t> </a:t>
            </a:r>
            <a:r>
              <a:rPr lang="sv-SE" sz="1200" b="0" i="1" u="none" strike="noStrike" kern="1200" baseline="0" err="1">
                <a:solidFill>
                  <a:schemeClr val="tx1"/>
                </a:solidFill>
                <a:latin typeface="+mn-lt"/>
                <a:ea typeface="+mn-ea"/>
                <a:cs typeface="+mn-cs"/>
              </a:rPr>
              <a:t>strap</a:t>
            </a:r>
            <a:r>
              <a:rPr lang="sv-SE" sz="1200" b="0" i="1" u="none" strike="noStrike" kern="1200" baseline="0">
                <a:solidFill>
                  <a:schemeClr val="tx1"/>
                </a:solidFill>
                <a:latin typeface="+mn-lt"/>
                <a:ea typeface="+mn-ea"/>
                <a:cs typeface="+mn-cs"/>
              </a:rPr>
              <a:t> - </a:t>
            </a:r>
            <a:r>
              <a:rPr lang="en-US" sz="1200" b="0" i="0" u="none" strike="noStrike" kern="1200" baseline="0">
                <a:solidFill>
                  <a:schemeClr val="tx1"/>
                </a:solidFill>
                <a:latin typeface="+mn-lt"/>
                <a:ea typeface="+mn-ea"/>
                <a:cs typeface="+mn-cs"/>
              </a:rPr>
              <a:t>To facilitate handling, the control unit can be attached to where suitable, for example your thigh, with the help of the positioning </a:t>
            </a:r>
            <a:r>
              <a:rPr lang="sv-SE" sz="1200" b="0" i="0" u="none" strike="noStrike" kern="1200" baseline="0" err="1">
                <a:solidFill>
                  <a:schemeClr val="tx1"/>
                </a:solidFill>
                <a:latin typeface="+mn-lt"/>
                <a:ea typeface="+mn-ea"/>
                <a:cs typeface="+mn-cs"/>
              </a:rPr>
              <a:t>strap</a:t>
            </a:r>
            <a:r>
              <a:rPr lang="sv-SE" sz="1200" b="0" i="0" u="none" strike="noStrike" kern="1200" baseline="0">
                <a:solidFill>
                  <a:schemeClr val="tx1"/>
                </a:solidFill>
                <a:latin typeface="+mn-lt"/>
                <a:ea typeface="+mn-ea"/>
                <a:cs typeface="+mn-cs"/>
              </a:rPr>
              <a:t>.</a:t>
            </a:r>
            <a:endParaRPr lang="sv-SE" sz="1200" b="0" i="1" u="none" strike="noStrike" kern="1200" baseline="0">
              <a:solidFill>
                <a:schemeClr val="tx1"/>
              </a:solidFill>
              <a:latin typeface="+mn-lt"/>
              <a:ea typeface="+mn-ea"/>
              <a:cs typeface="+mn-cs"/>
            </a:endParaRPr>
          </a:p>
          <a:p>
            <a:r>
              <a:rPr lang="en-US" sz="1200" b="0" i="1" u="none" strike="noStrike" kern="1200" baseline="0">
                <a:solidFill>
                  <a:schemeClr val="tx1"/>
                </a:solidFill>
                <a:latin typeface="+mn-lt"/>
                <a:ea typeface="+mn-ea"/>
                <a:cs typeface="+mn-cs"/>
              </a:rPr>
              <a:t>Navina Smart control unit positioning </a:t>
            </a:r>
            <a:r>
              <a:rPr lang="sv-SE" sz="1200" b="0" i="1" u="none" strike="noStrike" kern="1200" baseline="0">
                <a:solidFill>
                  <a:schemeClr val="tx1"/>
                </a:solidFill>
                <a:latin typeface="+mn-lt"/>
                <a:ea typeface="+mn-ea"/>
                <a:cs typeface="+mn-cs"/>
              </a:rPr>
              <a:t>Clip </a:t>
            </a:r>
            <a:r>
              <a:rPr lang="en-US" sz="1200" b="0" i="1" u="none" strike="noStrike" kern="1200" baseline="0">
                <a:solidFill>
                  <a:schemeClr val="tx1"/>
                </a:solidFill>
                <a:latin typeface="+mn-lt"/>
                <a:ea typeface="+mn-ea"/>
                <a:cs typeface="+mn-cs"/>
              </a:rPr>
              <a:t>(not used with Navina Classic) - </a:t>
            </a:r>
          </a:p>
          <a:p>
            <a:r>
              <a:rPr lang="sv-SE" sz="1200" b="0" i="1" u="none" strike="noStrike" kern="1200" baseline="0">
                <a:solidFill>
                  <a:schemeClr val="tx1"/>
                </a:solidFill>
                <a:latin typeface="+mn-lt"/>
                <a:ea typeface="+mn-ea"/>
                <a:cs typeface="+mn-cs"/>
              </a:rPr>
              <a:t>Navina grip rings - </a:t>
            </a:r>
            <a:r>
              <a:rPr lang="en-US" sz="1200" b="0" i="0" u="none" strike="noStrike" kern="1200" baseline="0">
                <a:solidFill>
                  <a:schemeClr val="tx1"/>
                </a:solidFill>
                <a:latin typeface="+mn-lt"/>
                <a:ea typeface="+mn-ea"/>
                <a:cs typeface="+mn-cs"/>
              </a:rPr>
              <a:t>There are two different grip rings to facilitate the handling of the cone. Place one of the rings (vertical or horizontal) on the cone tube, close to the cone connector. Press until it clicks to secure the </a:t>
            </a:r>
            <a:r>
              <a:rPr lang="en-US" sz="1200" b="1" i="0" u="none" strike="noStrike" kern="1200" baseline="0">
                <a:solidFill>
                  <a:schemeClr val="tx1"/>
                </a:solidFill>
                <a:latin typeface="+mn-lt"/>
                <a:ea typeface="+mn-ea"/>
                <a:cs typeface="+mn-cs"/>
              </a:rPr>
              <a:t>grip ring </a:t>
            </a:r>
            <a:r>
              <a:rPr lang="en-US" sz="1200" b="0" i="0" u="none" strike="noStrike" kern="1200" baseline="0">
                <a:solidFill>
                  <a:schemeClr val="tx1"/>
                </a:solidFill>
                <a:latin typeface="+mn-lt"/>
                <a:ea typeface="+mn-ea"/>
                <a:cs typeface="+mn-cs"/>
              </a:rPr>
              <a:t>in </a:t>
            </a:r>
            <a:r>
              <a:rPr lang="sv-SE" sz="1200" b="0" i="0" u="none" strike="noStrike" kern="1200" baseline="0" err="1">
                <a:solidFill>
                  <a:schemeClr val="tx1"/>
                </a:solidFill>
                <a:latin typeface="+mn-lt"/>
                <a:ea typeface="+mn-ea"/>
                <a:cs typeface="+mn-cs"/>
              </a:rPr>
              <a:t>place</a:t>
            </a:r>
            <a:r>
              <a:rPr lang="sv-SE" sz="1200" b="0" i="0" u="none" strike="noStrike" kern="1200" baseline="0">
                <a:solidFill>
                  <a:schemeClr val="tx1"/>
                </a:solidFill>
                <a:latin typeface="+mn-lt"/>
                <a:ea typeface="+mn-ea"/>
                <a:cs typeface="+mn-cs"/>
              </a:rPr>
              <a:t>.</a:t>
            </a:r>
            <a:endParaRPr lang="sv-SE" sz="1200" b="0" i="1" u="none" strike="noStrike" kern="1200" baseline="0">
              <a:solidFill>
                <a:schemeClr val="tx1"/>
              </a:solidFill>
              <a:latin typeface="+mn-lt"/>
              <a:ea typeface="+mn-ea"/>
              <a:cs typeface="+mn-cs"/>
            </a:endParaRPr>
          </a:p>
          <a:p>
            <a:r>
              <a:rPr lang="sv-SE" sz="1200" b="0" i="1" u="none" strike="noStrike" kern="1200" baseline="0">
                <a:solidFill>
                  <a:schemeClr val="tx1"/>
                </a:solidFill>
                <a:latin typeface="+mn-lt"/>
                <a:ea typeface="+mn-ea"/>
                <a:cs typeface="+mn-cs"/>
              </a:rPr>
              <a:t>Navina </a:t>
            </a:r>
            <a:r>
              <a:rPr lang="sv-SE" sz="1200" b="0" i="1" u="none" strike="noStrike" kern="1200" baseline="0" err="1">
                <a:solidFill>
                  <a:schemeClr val="tx1"/>
                </a:solidFill>
                <a:latin typeface="+mn-lt"/>
                <a:ea typeface="+mn-ea"/>
                <a:cs typeface="+mn-cs"/>
              </a:rPr>
              <a:t>lanyard</a:t>
            </a:r>
            <a:r>
              <a:rPr lang="sv-SE" sz="1200" b="0" i="1" u="none" strike="noStrike" kern="1200" baseline="0">
                <a:solidFill>
                  <a:schemeClr val="tx1"/>
                </a:solidFill>
                <a:latin typeface="+mn-lt"/>
                <a:ea typeface="+mn-ea"/>
                <a:cs typeface="+mn-cs"/>
              </a:rPr>
              <a:t> - </a:t>
            </a:r>
            <a:r>
              <a:rPr lang="en-US" sz="1200" b="0" i="0" u="none" strike="noStrike" kern="1200" baseline="0">
                <a:solidFill>
                  <a:schemeClr val="tx1"/>
                </a:solidFill>
                <a:latin typeface="+mn-lt"/>
                <a:ea typeface="+mn-ea"/>
                <a:cs typeface="+mn-cs"/>
              </a:rPr>
              <a:t>The lanyard let´s the control unit hang around your neck.</a:t>
            </a:r>
            <a:endParaRPr lang="sv-SE"/>
          </a:p>
        </p:txBody>
      </p:sp>
      <p:sp>
        <p:nvSpPr>
          <p:cNvPr id="292" name="Google Shape;29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0064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56</a:t>
            </a:fld>
            <a:endParaRPr lang="en-US"/>
          </a:p>
        </p:txBody>
      </p:sp>
    </p:spTree>
    <p:extLst>
      <p:ext uri="{BB962C8B-B14F-4D97-AF65-F5344CB8AC3E}">
        <p14:creationId xmlns:p14="http://schemas.microsoft.com/office/powerpoint/2010/main" val="3798928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57</a:t>
            </a:fld>
            <a:endParaRPr lang="en-US"/>
          </a:p>
        </p:txBody>
      </p:sp>
    </p:spTree>
    <p:extLst>
      <p:ext uri="{BB962C8B-B14F-4D97-AF65-F5344CB8AC3E}">
        <p14:creationId xmlns:p14="http://schemas.microsoft.com/office/powerpoint/2010/main" val="256576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58</a:t>
            </a:fld>
            <a:endParaRPr lang="en-US"/>
          </a:p>
        </p:txBody>
      </p:sp>
    </p:spTree>
    <p:extLst>
      <p:ext uri="{BB962C8B-B14F-4D97-AF65-F5344CB8AC3E}">
        <p14:creationId xmlns:p14="http://schemas.microsoft.com/office/powerpoint/2010/main" val="14481749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60</a:t>
            </a:fld>
            <a:endParaRPr lang="en-US"/>
          </a:p>
        </p:txBody>
      </p:sp>
    </p:spTree>
    <p:extLst>
      <p:ext uri="{BB962C8B-B14F-4D97-AF65-F5344CB8AC3E}">
        <p14:creationId xmlns:p14="http://schemas.microsoft.com/office/powerpoint/2010/main" val="315681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large bowel is the last part of the gastro-intestinal (GI) tract consisting of: </a:t>
            </a:r>
            <a:endParaRPr lang="sv-SE"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Colon – that extracts water and salts from the content. There are different parts of the colon; at the right side of the abdomen is the ascending colon, across to the left side is the transverse colon, and down the left side is the descending colon that join to the rectum.</a:t>
            </a:r>
            <a:endParaRPr lang="sv-SE"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Rectum – that function as a temporary storage site for feces. When the rectum is continuously filled with feces, the rectal walls will expand and send signals to the brain of a desire to pass feces. Rectum ends at the anorectal angle that needs to be straightened for release of feces. The angle is changed with body position and is almost reduced when squatting. </a:t>
            </a:r>
            <a:endParaRPr lang="sv-SE"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Anal canal - Is the final part of the large bowel and it has two surrounding muscle sphincters; the Internal Anal Sphincter (IAS) which consists of smooth muscle fibers that cannot be voluntary controlled and its relaxation during defecation depends by an intraparietal reflex. The External Anal Sphincter (EAS) consists of striated muscle fibers and can be voluntary controlled that needs to be relaxed during defecation to able the release of feces from rectum. </a:t>
            </a:r>
            <a:endParaRPr lang="sv-SE" sz="1200" kern="1200">
              <a:solidFill>
                <a:schemeClr val="tx1"/>
              </a:solidFill>
              <a:effectLst/>
              <a:latin typeface="+mn-lt"/>
              <a:ea typeface="+mn-ea"/>
              <a:cs typeface="+mn-cs"/>
            </a:endParaRPr>
          </a:p>
          <a:p>
            <a:endParaRPr lang="en-US" sz="2600"/>
          </a:p>
          <a:p>
            <a:r>
              <a:rPr lang="en-US" sz="2600"/>
              <a:t>Symptoms of bowel dysfunction:</a:t>
            </a:r>
          </a:p>
          <a:p>
            <a:r>
              <a:rPr lang="en-US" sz="2600"/>
              <a:t>Constipation</a:t>
            </a:r>
          </a:p>
          <a:p>
            <a:pPr lvl="1"/>
            <a:r>
              <a:rPr lang="en-US" sz="2600"/>
              <a:t>Infrequent and irregular bowel movements</a:t>
            </a:r>
          </a:p>
          <a:p>
            <a:pPr lvl="1"/>
            <a:r>
              <a:rPr lang="en-US" sz="2600"/>
              <a:t>Can cause the bowel to stretch and </a:t>
            </a:r>
            <a:br>
              <a:rPr lang="en-US" sz="2600"/>
            </a:br>
            <a:r>
              <a:rPr lang="en-US" sz="2600"/>
              <a:t>the muscle to weaken over time or </a:t>
            </a:r>
            <a:br>
              <a:rPr lang="en-US" sz="2600"/>
            </a:br>
            <a:r>
              <a:rPr lang="en-US" sz="2600"/>
              <a:t>cause nerve damage leading to </a:t>
            </a:r>
            <a:br>
              <a:rPr lang="en-US" sz="2600"/>
            </a:br>
            <a:r>
              <a:rPr lang="en-US" sz="2600"/>
              <a:t>fecal incontinence </a:t>
            </a:r>
          </a:p>
          <a:p>
            <a:r>
              <a:rPr lang="en-US" sz="2600"/>
              <a:t>Fecal incontinence (FI)</a:t>
            </a:r>
          </a:p>
          <a:p>
            <a:pPr lvl="1"/>
            <a:r>
              <a:rPr lang="en-US" sz="2600"/>
              <a:t>Involuntary release of feces</a:t>
            </a:r>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a:p>
        </p:txBody>
      </p:sp>
    </p:spTree>
    <p:extLst>
      <p:ext uri="{BB962C8B-B14F-4D97-AF65-F5344CB8AC3E}">
        <p14:creationId xmlns:p14="http://schemas.microsoft.com/office/powerpoint/2010/main" val="2543498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61</a:t>
            </a:fld>
            <a:endParaRPr lang="en-US"/>
          </a:p>
        </p:txBody>
      </p:sp>
    </p:spTree>
    <p:extLst>
      <p:ext uri="{BB962C8B-B14F-4D97-AF65-F5344CB8AC3E}">
        <p14:creationId xmlns:p14="http://schemas.microsoft.com/office/powerpoint/2010/main" val="3202097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62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Bowel management is similar in patients no matter the cause of the bowel issues. The difference may be that patients with neurogenic bowel disorders (NBD) may find the progress through the pathway quicker.</a:t>
            </a:r>
          </a:p>
          <a:p>
            <a:endParaRPr lang="en-US" noProof="0"/>
          </a:p>
          <a:p>
            <a:r>
              <a:rPr lang="en-US" noProof="0"/>
              <a:t>Red flags that need to be further evaluated:</a:t>
            </a:r>
          </a:p>
          <a:p>
            <a:r>
              <a:rPr lang="en-US" noProof="0"/>
              <a:t>Blood in feces</a:t>
            </a:r>
          </a:p>
          <a:p>
            <a:r>
              <a:rPr lang="en-US" noProof="0"/>
              <a:t>Weight loss</a:t>
            </a:r>
          </a:p>
          <a:p>
            <a:r>
              <a:rPr lang="en-US" noProof="0"/>
              <a:t>Abdominal pain</a:t>
            </a:r>
          </a:p>
          <a:p>
            <a:r>
              <a:rPr lang="en-US" noProof="0"/>
              <a:t>Recent and persistent changes in bowel habits</a:t>
            </a:r>
          </a:p>
          <a:p>
            <a:r>
              <a:rPr lang="en-US" noProof="0"/>
              <a:t>Family history of colorectal cancer or inflammatory bowel disease</a:t>
            </a:r>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238991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err="1"/>
              <a:t>Transanal</a:t>
            </a:r>
            <a:r>
              <a:rPr lang="en-US" noProof="0"/>
              <a:t> irrigation (TAI) prevents constipation and fecal incontinence by </a:t>
            </a:r>
            <a:r>
              <a:rPr lang="en-US" sz="1200" b="0" i="0" u="none" strike="noStrike" kern="1200" baseline="0" noProof="0">
                <a:solidFill>
                  <a:schemeClr val="tx1"/>
                </a:solidFill>
                <a:latin typeface="+mn-lt"/>
                <a:ea typeface="+mn-ea"/>
                <a:cs typeface="+mn-cs"/>
              </a:rPr>
              <a:t>effectively emptying the bowel by instilling </a:t>
            </a:r>
            <a:r>
              <a:rPr lang="en-US" noProof="0" err="1"/>
              <a:t>luke</a:t>
            </a:r>
            <a:r>
              <a:rPr lang="en-US" noProof="0"/>
              <a:t>-warm </a:t>
            </a:r>
            <a:r>
              <a:rPr lang="en-US" sz="1200" b="0" i="0" u="none" strike="noStrike" kern="1200" baseline="0" noProof="0">
                <a:solidFill>
                  <a:schemeClr val="tx1"/>
                </a:solidFill>
                <a:latin typeface="+mn-lt"/>
                <a:ea typeface="+mn-ea"/>
                <a:cs typeface="+mn-cs"/>
              </a:rPr>
              <a:t>water into the colon, via a rectal catheter or cone. This will stimulate the body’s peristaltic movement to evacuate feces from </a:t>
            </a:r>
            <a:r>
              <a:rPr lang="en-US" noProof="0"/>
              <a:t>the descending colon and rectum</a:t>
            </a:r>
            <a:r>
              <a:rPr lang="en-US" sz="1200" b="0" i="0" u="none" strike="noStrike" kern="1200" baseline="0" noProof="0">
                <a:solidFill>
                  <a:schemeClr val="tx1"/>
                </a:solidFill>
                <a:latin typeface="+mn-lt"/>
                <a:ea typeface="+mn-ea"/>
                <a:cs typeface="+mn-cs"/>
              </a:rPr>
              <a:t> as well as the introduced water may soften the feces</a:t>
            </a:r>
            <a:r>
              <a:rPr lang="en-US" noProof="0"/>
              <a:t>. </a:t>
            </a:r>
          </a:p>
          <a:p>
            <a:endParaRPr lang="en-US"/>
          </a:p>
          <a:p>
            <a:r>
              <a:rPr lang="en-US"/>
              <a:t>High volume TAI is when more than 250 </a:t>
            </a:r>
            <a:r>
              <a:rPr lang="en-US" err="1"/>
              <a:t>mls</a:t>
            </a:r>
            <a:r>
              <a:rPr lang="en-US"/>
              <a:t> of water are used and low volume TAI is when less than 250 </a:t>
            </a:r>
            <a:r>
              <a:rPr lang="en-US" err="1"/>
              <a:t>mls</a:t>
            </a:r>
            <a:r>
              <a:rPr lang="en-US"/>
              <a:t> of water is used. The volume of water affect how much of the bowel is emptied. With high volume TAI rectum and descending colon is emptied while with low volume TAI only the rectum is emptied. </a:t>
            </a:r>
          </a:p>
          <a:p>
            <a:endParaRPr lang="sv-SE"/>
          </a:p>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8</a:t>
            </a:fld>
            <a:endParaRPr lang="en-US"/>
          </a:p>
        </p:txBody>
      </p:sp>
    </p:spTree>
    <p:extLst>
      <p:ext uri="{BB962C8B-B14F-4D97-AF65-F5344CB8AC3E}">
        <p14:creationId xmlns:p14="http://schemas.microsoft.com/office/powerpoint/2010/main" val="362373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noProof="0"/>
              <a:t>The spinal cord and the brain play an important role for bowel problems in neurogenic diseases. When the nerves are damaged, it becomes harder for the signals between the brain and the part of the spinal cord controlling the bowel to reach their destination. There are several studies displaying the benefit of use of TAI in patients with NBD (Christensen &amp; Krogh. Scand. J. </a:t>
            </a:r>
            <a:r>
              <a:rPr lang="en-US" noProof="0" err="1"/>
              <a:t>Gastroenter</a:t>
            </a:r>
            <a:r>
              <a:rPr lang="en-US" noProof="0"/>
              <a:t>. 2010).</a:t>
            </a:r>
          </a:p>
          <a:p>
            <a:pPr marL="457200" lvl="1" indent="0" algn="l" rtl="0">
              <a:spcBef>
                <a:spcPts val="0"/>
              </a:spcBef>
              <a:spcAft>
                <a:spcPts val="0"/>
              </a:spcAft>
              <a:buClr>
                <a:schemeClr val="dk1"/>
              </a:buClr>
              <a:buSzPts val="1200"/>
              <a:buFont typeface="Arial"/>
              <a:buNone/>
            </a:pPr>
            <a:endParaRPr lang="en-US" noProof="0"/>
          </a:p>
          <a:p>
            <a:pPr marL="457200" lvl="1" indent="0" algn="l" rtl="0">
              <a:spcBef>
                <a:spcPts val="0"/>
              </a:spcBef>
              <a:spcAft>
                <a:spcPts val="0"/>
              </a:spcAft>
              <a:buClr>
                <a:schemeClr val="dk1"/>
              </a:buClr>
              <a:buSzPts val="1200"/>
              <a:buFont typeface="Arial"/>
              <a:buNone/>
            </a:pPr>
            <a:endParaRPr lang="en-US" noProof="0"/>
          </a:p>
          <a:p>
            <a:pPr marL="174708" lvl="0" indent="-98508" algn="l" rtl="0">
              <a:spcBef>
                <a:spcPts val="0"/>
              </a:spcBef>
              <a:spcAft>
                <a:spcPts val="0"/>
              </a:spcAft>
              <a:buClr>
                <a:schemeClr val="dk1"/>
              </a:buClr>
              <a:buSzPts val="1200"/>
              <a:buFont typeface="Arial"/>
              <a:buNone/>
            </a:pPr>
            <a:endParaRPr/>
          </a:p>
        </p:txBody>
      </p:sp>
      <p:sp>
        <p:nvSpPr>
          <p:cNvPr id="197" name="Google Shape;197;p8: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7" name="Picture 6" descr="A picture containing text, water, shore&#10;&#10;Description automatically generated">
            <a:extLst>
              <a:ext uri="{FF2B5EF4-FFF2-40B4-BE49-F238E27FC236}">
                <a16:creationId xmlns:a16="http://schemas.microsoft.com/office/drawing/2014/main" id="{8BDDC9C0-D2E1-4B82-9D7C-50EF772CD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2346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951D19E5-B2C8-43D0-959E-5EE88D4E5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238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C4ACC6F2-781D-4FCC-9E6F-6ECA4FEC4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671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A1FFAF05-4225-42AF-A519-DBC5CFE96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987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with low confidence">
            <a:extLst>
              <a:ext uri="{FF2B5EF4-FFF2-40B4-BE49-F238E27FC236}">
                <a16:creationId xmlns:a16="http://schemas.microsoft.com/office/drawing/2014/main" id="{FD884513-246A-475D-8CBD-87B04A3C9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1296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with medium confidence">
            <a:extLst>
              <a:ext uri="{FF2B5EF4-FFF2-40B4-BE49-F238E27FC236}">
                <a16:creationId xmlns:a16="http://schemas.microsoft.com/office/drawing/2014/main" id="{939A5885-0DE7-46A5-A21D-53E886B37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4392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8" name="Picture 7" descr="Text, timeline&#10;&#10;Description automatically generated">
            <a:extLst>
              <a:ext uri="{FF2B5EF4-FFF2-40B4-BE49-F238E27FC236}">
                <a16:creationId xmlns:a16="http://schemas.microsoft.com/office/drawing/2014/main" id="{AA4D8F75-964C-4E4E-BCEA-CA981F5BA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4358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F2B51513-5A01-46FB-9B80-A63A15489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787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8F939FE8-A45F-4B76-849C-9B95D06A2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1030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C0CD169E-F6A0-4FAF-B776-95D44E9A1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969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6647D2B8-F7EA-4FA9-8273-1CF5E2E22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263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low confidence">
            <a:extLst>
              <a:ext uri="{FF2B5EF4-FFF2-40B4-BE49-F238E27FC236}">
                <a16:creationId xmlns:a16="http://schemas.microsoft.com/office/drawing/2014/main" id="{CC350A3C-E86E-41AF-93DC-A217DAF96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8716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9562617C-9201-4C40-A588-EDB396264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1577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a:extLst>
              <a:ext uri="{FF2B5EF4-FFF2-40B4-BE49-F238E27FC236}">
                <a16:creationId xmlns:a16="http://schemas.microsoft.com/office/drawing/2014/main" id="{CD6F1384-E80A-4A11-BC52-A7BA4EF4C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9127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a:extLst>
              <a:ext uri="{FF2B5EF4-FFF2-40B4-BE49-F238E27FC236}">
                <a16:creationId xmlns:a16="http://schemas.microsoft.com/office/drawing/2014/main" id="{B4B723EF-F8D6-46F6-BA03-19D659040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572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40B17589-BA57-427B-9027-64F7D1D73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286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FF758400-5425-46E8-B779-28C2827DB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2260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with medium confidence">
            <a:extLst>
              <a:ext uri="{FF2B5EF4-FFF2-40B4-BE49-F238E27FC236}">
                <a16:creationId xmlns:a16="http://schemas.microsoft.com/office/drawing/2014/main" id="{D297D746-F721-4D6D-B4B1-CB1BC0583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447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D7399014-D0E2-469F-A9D5-6C0FCAE11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9220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diagram&#10;&#10;Description automatically generated with medium confidence">
            <a:extLst>
              <a:ext uri="{FF2B5EF4-FFF2-40B4-BE49-F238E27FC236}">
                <a16:creationId xmlns:a16="http://schemas.microsoft.com/office/drawing/2014/main" id="{CBF5CDB1-90C7-4BCA-B1AA-17DE6F876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6648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shore&#10;&#10;Description automatically generated">
            <a:extLst>
              <a:ext uri="{FF2B5EF4-FFF2-40B4-BE49-F238E27FC236}">
                <a16:creationId xmlns:a16="http://schemas.microsoft.com/office/drawing/2014/main" id="{737A7580-8DFC-4EB4-ABE6-259E9CFFF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562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789AC3C8-7BF5-4E2F-BB87-504A584A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784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A78C0097-F62A-4F15-AC6B-38CED2618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3960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ir of white ear buds&#10;&#10;Description automatically generated with low confidence">
            <a:extLst>
              <a:ext uri="{FF2B5EF4-FFF2-40B4-BE49-F238E27FC236}">
                <a16:creationId xmlns:a16="http://schemas.microsoft.com/office/drawing/2014/main" id="{C0902B9F-556B-453F-A045-B8B9CDDAA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0364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FCB74D54-1AF5-4038-9521-CFF13AF45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9076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D74FF029-27E0-4E62-AD16-3DD21A853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441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 Teams&#10;&#10;Description automatically generated">
            <a:extLst>
              <a:ext uri="{FF2B5EF4-FFF2-40B4-BE49-F238E27FC236}">
                <a16:creationId xmlns:a16="http://schemas.microsoft.com/office/drawing/2014/main" id="{EF163EF5-C467-470E-8BCB-16731A9C6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8316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text&#10;&#10;Description automatically generated">
            <a:extLst>
              <a:ext uri="{FF2B5EF4-FFF2-40B4-BE49-F238E27FC236}">
                <a16:creationId xmlns:a16="http://schemas.microsoft.com/office/drawing/2014/main" id="{515AE8D0-751F-4E4B-97A5-11FE6BF94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1383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1426725-29AF-40EA-B3B4-120DC46A7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2611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8F09411E-E368-4812-9EDC-5B1F00516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6156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194C5EB7-C062-43EF-B05F-DCC254E91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4495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diagram&#10;&#10;Description automatically generated">
            <a:extLst>
              <a:ext uri="{FF2B5EF4-FFF2-40B4-BE49-F238E27FC236}">
                <a16:creationId xmlns:a16="http://schemas.microsoft.com/office/drawing/2014/main" id="{F530AA8B-81A0-4CF7-B6B4-FAD2F2C4D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5329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BFBDC48E-50DE-40B0-99EB-00EA343AB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74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28C6B0BC-995D-40E4-A635-ADA6353EB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2730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58C01D0-86EA-47E3-AF6F-EDC78644B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612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B854D2E-2036-4D98-BF62-32AB8112A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9778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92D562F0-8740-4DFE-AAA8-0929C766A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8670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iagram&#10;&#10;Description automatically generated">
            <a:extLst>
              <a:ext uri="{FF2B5EF4-FFF2-40B4-BE49-F238E27FC236}">
                <a16:creationId xmlns:a16="http://schemas.microsoft.com/office/drawing/2014/main" id="{3CCA703F-B078-4436-889C-0E36D49B6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82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Diagram&#10;&#10;Description automatically generated">
            <a:extLst>
              <a:ext uri="{FF2B5EF4-FFF2-40B4-BE49-F238E27FC236}">
                <a16:creationId xmlns:a16="http://schemas.microsoft.com/office/drawing/2014/main" id="{F3EE31F8-D537-47C9-9F60-3FC460F10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21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B58EB14-5359-465B-9D98-A5F6414FD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2837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395F8AD4-14ED-44AF-A18B-373C5191C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0184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blue body of water&#10;&#10;Description automatically generated with low confidence">
            <a:extLst>
              <a:ext uri="{FF2B5EF4-FFF2-40B4-BE49-F238E27FC236}">
                <a16:creationId xmlns:a16="http://schemas.microsoft.com/office/drawing/2014/main" id="{B47D8CCD-4667-4FEF-840D-6761DBAEE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5367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medium confidence">
            <a:extLst>
              <a:ext uri="{FF2B5EF4-FFF2-40B4-BE49-F238E27FC236}">
                <a16:creationId xmlns:a16="http://schemas.microsoft.com/office/drawing/2014/main" id="{CB89BD55-FADD-4837-AC2A-6AC346C31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8135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meline&#10;&#10;Description automatically generated">
            <a:extLst>
              <a:ext uri="{FF2B5EF4-FFF2-40B4-BE49-F238E27FC236}">
                <a16:creationId xmlns:a16="http://schemas.microsoft.com/office/drawing/2014/main" id="{6BD3A7D0-274B-4CFC-8E1A-1DF1229A0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19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98C8A65F-FB90-43CB-89BF-162161080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3906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CA90145A-D91E-460C-BA21-0FB7B6B1C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1921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424612B8-B2BC-4CAC-8C64-2449B2516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0029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blue body of water&#10;&#10;Description automatically generated with low confidence">
            <a:extLst>
              <a:ext uri="{FF2B5EF4-FFF2-40B4-BE49-F238E27FC236}">
                <a16:creationId xmlns:a16="http://schemas.microsoft.com/office/drawing/2014/main" id="{5461F0CE-D1AC-438A-B3E1-2F1EF6513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9447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with medium confidence">
            <a:extLst>
              <a:ext uri="{FF2B5EF4-FFF2-40B4-BE49-F238E27FC236}">
                <a16:creationId xmlns:a16="http://schemas.microsoft.com/office/drawing/2014/main" id="{CE3E9BA4-731F-4C31-85D0-ADA7BCD66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1361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meline&#10;&#10;Description automatically generated">
            <a:extLst>
              <a:ext uri="{FF2B5EF4-FFF2-40B4-BE49-F238E27FC236}">
                <a16:creationId xmlns:a16="http://schemas.microsoft.com/office/drawing/2014/main" id="{430F1BA0-C7A9-4061-9583-20221AF2C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5879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13" name="Picture 12" descr="A picture containing diagram&#10;&#10;Description automatically generated">
            <a:extLst>
              <a:ext uri="{FF2B5EF4-FFF2-40B4-BE49-F238E27FC236}">
                <a16:creationId xmlns:a16="http://schemas.microsoft.com/office/drawing/2014/main" id="{17A7DFB0-D044-47B7-8606-C3F253ACD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3066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B272ACAE-4AE2-48F5-88DB-43F04C925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4787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blue body of water&#10;&#10;Description automatically generated with low confidence">
            <a:extLst>
              <a:ext uri="{FF2B5EF4-FFF2-40B4-BE49-F238E27FC236}">
                <a16:creationId xmlns:a16="http://schemas.microsoft.com/office/drawing/2014/main" id="{85934C10-0541-4331-B117-EB936232F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7849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imeline&#10;&#10;Description automatically generated">
            <a:extLst>
              <a:ext uri="{FF2B5EF4-FFF2-40B4-BE49-F238E27FC236}">
                <a16:creationId xmlns:a16="http://schemas.microsoft.com/office/drawing/2014/main" id="{ED2539CB-24A6-4085-9506-5735AE0E8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8978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BA02695E-25CE-4066-A050-AEDBA60E4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9089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68AAB9ED-3A4A-4C96-A9F0-1ABED23DE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1343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0EC7FE79-FE9B-4B1C-9B91-D479B33B9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1593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AED0BAC1-AF06-46F6-B996-CB6CF838E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9582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BFE6FC29-6D8B-4E87-8CBB-65C0A6A46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FC18FC22-8545-4EA7-BF89-1329A25C1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2EF4DA68-ADEF-4853-B457-0BAB4D83F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156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6C1BF5A4-C959-412E-A5DB-555EEE32E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549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2" name="Picture 31" descr="Diagram&#10;&#10;Description automatically generated">
            <a:extLst>
              <a:ext uri="{FF2B5EF4-FFF2-40B4-BE49-F238E27FC236}">
                <a16:creationId xmlns:a16="http://schemas.microsoft.com/office/drawing/2014/main" id="{5B10D2FB-737C-434C-98F0-F39D398CF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6789914"/>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4AE62C66D9124E8935F9658E170A9D" ma:contentTypeVersion="12" ma:contentTypeDescription="Create a new document." ma:contentTypeScope="" ma:versionID="8b6224b619637aa4a36d2dd209a8327a">
  <xsd:schema xmlns:xsd="http://www.w3.org/2001/XMLSchema" xmlns:xs="http://www.w3.org/2001/XMLSchema" xmlns:p="http://schemas.microsoft.com/office/2006/metadata/properties" xmlns:ns2="37ba6b00-dc9c-48cf-b9ec-c3c16bf9da83" xmlns:ns3="9da48e9d-4847-453a-92d1-a05ee0e3f78c" targetNamespace="http://schemas.microsoft.com/office/2006/metadata/properties" ma:root="true" ma:fieldsID="368f526450d3505df6bb6708b0e037b4" ns2:_="" ns3:_="">
    <xsd:import namespace="37ba6b00-dc9c-48cf-b9ec-c3c16bf9da83"/>
    <xsd:import namespace="9da48e9d-4847-453a-92d1-a05ee0e3f7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a6b00-dc9c-48cf-b9ec-c3c16bf9da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a48e9d-4847-453a-92d1-a05ee0e3f78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CAC0B5-CD6A-44DE-A90B-2E14613BA064}">
  <ds:schemaRefs>
    <ds:schemaRef ds:uri="http://schemas.microsoft.com/sharepoint/v3/contenttype/forms"/>
  </ds:schemaRefs>
</ds:datastoreItem>
</file>

<file path=customXml/itemProps2.xml><?xml version="1.0" encoding="utf-8"?>
<ds:datastoreItem xmlns:ds="http://schemas.openxmlformats.org/officeDocument/2006/customXml" ds:itemID="{9AD966FE-CC13-49B3-90C0-89A4F0E66E58}">
  <ds:schemaRefs>
    <ds:schemaRef ds:uri="http://purl.org/dc/dcmitype/"/>
    <ds:schemaRef ds:uri="http://schemas.microsoft.com/office/infopath/2007/PartnerControls"/>
    <ds:schemaRef ds:uri="http://schemas.microsoft.com/office/2006/documentManagement/types"/>
    <ds:schemaRef ds:uri="http://www.w3.org/XML/1998/namespace"/>
    <ds:schemaRef ds:uri="37ba6b00-dc9c-48cf-b9ec-c3c16bf9da83"/>
    <ds:schemaRef ds:uri="http://schemas.microsoft.com/office/2006/metadata/properties"/>
    <ds:schemaRef ds:uri="http://purl.org/dc/terms/"/>
    <ds:schemaRef ds:uri="http://schemas.openxmlformats.org/package/2006/metadata/core-properties"/>
    <ds:schemaRef ds:uri="9da48e9d-4847-453a-92d1-a05ee0e3f78c"/>
    <ds:schemaRef ds:uri="http://purl.org/dc/elements/1.1/"/>
  </ds:schemaRefs>
</ds:datastoreItem>
</file>

<file path=customXml/itemProps3.xml><?xml version="1.0" encoding="utf-8"?>
<ds:datastoreItem xmlns:ds="http://schemas.openxmlformats.org/officeDocument/2006/customXml" ds:itemID="{80F0BDD0-7098-4FC9-BFCC-3B85DBFBBE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ba6b00-dc9c-48cf-b9ec-c3c16bf9da83"/>
    <ds:schemaRef ds:uri="9da48e9d-4847-453a-92d1-a05ee0e3f7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6961</Words>
  <Application>Microsoft Office PowerPoint</Application>
  <PresentationFormat>Widescreen</PresentationFormat>
  <Paragraphs>405</Paragraphs>
  <Slides>63</Slides>
  <Notes>61</Notes>
  <HiddenSlides>0</HiddenSlides>
  <MMClips>0</MMClips>
  <ScaleCrop>false</ScaleCrop>
  <HeadingPairs>
    <vt:vector size="6" baseType="variant">
      <vt:variant>
        <vt:lpstr>Fonts Used</vt:lpstr>
      </vt:variant>
      <vt:variant>
        <vt:i4>3</vt:i4>
      </vt:variant>
      <vt:variant>
        <vt:lpstr>Theme</vt:lpstr>
      </vt:variant>
      <vt:variant>
        <vt:i4>18</vt:i4>
      </vt:variant>
      <vt:variant>
        <vt:lpstr>Slide Titles</vt:lpstr>
      </vt:variant>
      <vt:variant>
        <vt:i4>63</vt:i4>
      </vt:variant>
    </vt:vector>
  </HeadingPairs>
  <TitlesOfParts>
    <vt:vector size="84"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2021-03-22T14:40:56Z</dcterms:created>
  <dcterms:modified xsi:type="dcterms:W3CDTF">2022-03-15T17:27:53Z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0x010100194AE62C66D9124E8935F9658E170A9D</vt:lpwstr>
  </property>
</Properties>
</file>